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69" r:id="rId3"/>
    <p:sldId id="301" r:id="rId4"/>
    <p:sldId id="290" r:id="rId5"/>
    <p:sldId id="306" r:id="rId6"/>
    <p:sldId id="302" r:id="rId7"/>
    <p:sldId id="267" r:id="rId8"/>
    <p:sldId id="283" r:id="rId9"/>
    <p:sldId id="284" r:id="rId10"/>
    <p:sldId id="282" r:id="rId11"/>
    <p:sldId id="272" r:id="rId12"/>
    <p:sldId id="279" r:id="rId13"/>
    <p:sldId id="287" r:id="rId14"/>
    <p:sldId id="277" r:id="rId15"/>
    <p:sldId id="288" r:id="rId16"/>
    <p:sldId id="303" r:id="rId17"/>
    <p:sldId id="273" r:id="rId18"/>
    <p:sldId id="278" r:id="rId19"/>
    <p:sldId id="289" r:id="rId20"/>
    <p:sldId id="276" r:id="rId21"/>
    <p:sldId id="285" r:id="rId22"/>
    <p:sldId id="305" r:id="rId23"/>
    <p:sldId id="270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BE"/>
    <a:srgbClr val="34B23A"/>
    <a:srgbClr val="009B48"/>
    <a:srgbClr val="00B2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18"/>
    <p:restoredTop sz="80626"/>
  </p:normalViewPr>
  <p:slideViewPr>
    <p:cSldViewPr snapToGrid="0" snapToObjects="1">
      <p:cViewPr varScale="1">
        <p:scale>
          <a:sx n="55" d="100"/>
          <a:sy n="55" d="100"/>
        </p:scale>
        <p:origin x="12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04936C-0990-E548-81D2-23C02933FB53}" type="doc">
      <dgm:prSet loTypeId="urn:microsoft.com/office/officeart/2005/8/layout/l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D46F95-C153-CC49-BCF4-FF579D618A10}">
      <dgm:prSet phldrT="[Text]"/>
      <dgm:spPr>
        <a:solidFill>
          <a:srgbClr val="0083BE"/>
        </a:solidFill>
      </dgm:spPr>
      <dgm:t>
        <a:bodyPr/>
        <a:lstStyle/>
        <a:p>
          <a:r>
            <a:rPr lang="en-US" dirty="0"/>
            <a:t>consumer demand</a:t>
          </a:r>
        </a:p>
      </dgm:t>
    </dgm:pt>
    <dgm:pt modelId="{DAE39238-58E6-5242-84A1-21D7F7B3DE73}" type="parTrans" cxnId="{AF2DEDAA-F89E-4048-9DBE-3625EDD9014B}">
      <dgm:prSet/>
      <dgm:spPr/>
      <dgm:t>
        <a:bodyPr/>
        <a:lstStyle/>
        <a:p>
          <a:endParaRPr lang="en-US"/>
        </a:p>
      </dgm:t>
    </dgm:pt>
    <dgm:pt modelId="{9CCDB84A-768A-4A42-A996-1C3510B11CFA}" type="sibTrans" cxnId="{AF2DEDAA-F89E-4048-9DBE-3625EDD9014B}">
      <dgm:prSet/>
      <dgm:spPr/>
      <dgm:t>
        <a:bodyPr/>
        <a:lstStyle/>
        <a:p>
          <a:endParaRPr lang="en-US"/>
        </a:p>
      </dgm:t>
    </dgm:pt>
    <dgm:pt modelId="{C65736EB-7CA9-B94C-83D0-2FA75805DA0A}">
      <dgm:prSet phldrT="[Text]"/>
      <dgm:spPr>
        <a:solidFill>
          <a:srgbClr val="34B23A">
            <a:alpha val="89804"/>
          </a:srgb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social marketing</a:t>
          </a:r>
        </a:p>
      </dgm:t>
    </dgm:pt>
    <dgm:pt modelId="{DC58C1E5-76E5-4D4A-AA8A-D2BA4597D217}" type="parTrans" cxnId="{C01A2265-1D29-464D-AE0B-86542E205F80}">
      <dgm:prSet/>
      <dgm:spPr/>
      <dgm:t>
        <a:bodyPr/>
        <a:lstStyle/>
        <a:p>
          <a:endParaRPr lang="en-US"/>
        </a:p>
      </dgm:t>
    </dgm:pt>
    <dgm:pt modelId="{457F00DE-9C3A-874D-84D5-8489B0E87337}" type="sibTrans" cxnId="{C01A2265-1D29-464D-AE0B-86542E205F80}">
      <dgm:prSet/>
      <dgm:spPr/>
      <dgm:t>
        <a:bodyPr/>
        <a:lstStyle/>
        <a:p>
          <a:endParaRPr lang="en-US"/>
        </a:p>
      </dgm:t>
    </dgm:pt>
    <dgm:pt modelId="{8E854B01-3BAD-4D43-B671-2A23D43A1E8B}">
      <dgm:prSet phldrT="[Text]"/>
      <dgm:spPr>
        <a:solidFill>
          <a:srgbClr val="009B48">
            <a:alpha val="89804"/>
          </a:srgbClr>
        </a:solidFill>
      </dgm:spPr>
      <dgm:t>
        <a:bodyPr/>
        <a:lstStyle/>
        <a:p>
          <a:r>
            <a:rPr lang="en-GB" noProof="0" dirty="0">
              <a:solidFill>
                <a:schemeClr val="bg1"/>
              </a:solidFill>
            </a:rPr>
            <a:t>behaviour change</a:t>
          </a:r>
        </a:p>
      </dgm:t>
    </dgm:pt>
    <dgm:pt modelId="{BE05E71D-F565-AC4B-895A-550F193E001E}" type="parTrans" cxnId="{F98D87EE-A6A7-B147-85FB-A984A12ABE33}">
      <dgm:prSet/>
      <dgm:spPr/>
      <dgm:t>
        <a:bodyPr/>
        <a:lstStyle/>
        <a:p>
          <a:endParaRPr lang="en-US"/>
        </a:p>
      </dgm:t>
    </dgm:pt>
    <dgm:pt modelId="{13E6FEC9-EBDD-2545-94DA-243CBAB21D80}" type="sibTrans" cxnId="{F98D87EE-A6A7-B147-85FB-A984A12ABE33}">
      <dgm:prSet/>
      <dgm:spPr/>
      <dgm:t>
        <a:bodyPr/>
        <a:lstStyle/>
        <a:p>
          <a:endParaRPr lang="en-US"/>
        </a:p>
      </dgm:t>
    </dgm:pt>
    <dgm:pt modelId="{A17505DF-7CB6-8440-95D9-91CFAD508421}">
      <dgm:prSet phldrT="[Text]"/>
      <dgm:spPr>
        <a:solidFill>
          <a:srgbClr val="0083BE"/>
        </a:solidFill>
      </dgm:spPr>
      <dgm:t>
        <a:bodyPr/>
        <a:lstStyle/>
        <a:p>
          <a:r>
            <a:rPr lang="en-US" dirty="0"/>
            <a:t>overt supply</a:t>
          </a:r>
        </a:p>
      </dgm:t>
    </dgm:pt>
    <dgm:pt modelId="{A1F23CA1-ED9C-A147-9AC4-1A2A4CD2BB65}" type="parTrans" cxnId="{D0BBF667-DCA5-AD47-920A-49CCCFBC9228}">
      <dgm:prSet/>
      <dgm:spPr/>
      <dgm:t>
        <a:bodyPr/>
        <a:lstStyle/>
        <a:p>
          <a:endParaRPr lang="en-US"/>
        </a:p>
      </dgm:t>
    </dgm:pt>
    <dgm:pt modelId="{C0D18F85-29CA-BE42-8D65-FB51C6458136}" type="sibTrans" cxnId="{D0BBF667-DCA5-AD47-920A-49CCCFBC9228}">
      <dgm:prSet/>
      <dgm:spPr/>
      <dgm:t>
        <a:bodyPr/>
        <a:lstStyle/>
        <a:p>
          <a:endParaRPr lang="en-US"/>
        </a:p>
      </dgm:t>
    </dgm:pt>
    <dgm:pt modelId="{BF7F852C-61F2-EF48-84FB-510F78946257}">
      <dgm:prSet phldrT="[Text]"/>
      <dgm:spPr>
        <a:solidFill>
          <a:srgbClr val="34B23A">
            <a:alpha val="90000"/>
          </a:srgb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criminology</a:t>
          </a:r>
        </a:p>
      </dgm:t>
    </dgm:pt>
    <dgm:pt modelId="{1EACF95D-68C9-1944-829B-01FE509A2065}" type="parTrans" cxnId="{5A1E027E-0E7C-EF44-B4E7-1685A74BC39E}">
      <dgm:prSet/>
      <dgm:spPr/>
      <dgm:t>
        <a:bodyPr/>
        <a:lstStyle/>
        <a:p>
          <a:endParaRPr lang="en-US"/>
        </a:p>
      </dgm:t>
    </dgm:pt>
    <dgm:pt modelId="{DD7A400A-5D31-3545-8C85-B8C389804DB2}" type="sibTrans" cxnId="{5A1E027E-0E7C-EF44-B4E7-1685A74BC39E}">
      <dgm:prSet/>
      <dgm:spPr/>
      <dgm:t>
        <a:bodyPr/>
        <a:lstStyle/>
        <a:p>
          <a:endParaRPr lang="en-US"/>
        </a:p>
      </dgm:t>
    </dgm:pt>
    <dgm:pt modelId="{161BCBE6-6A14-1C47-9855-5709977699EF}">
      <dgm:prSet phldrT="[Text]"/>
      <dgm:spPr>
        <a:solidFill>
          <a:srgbClr val="009B48">
            <a:alpha val="90000"/>
          </a:srgb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situational crime prevention</a:t>
          </a:r>
        </a:p>
      </dgm:t>
    </dgm:pt>
    <dgm:pt modelId="{A1F75B2B-AEB4-8F40-9257-3700E3820923}" type="parTrans" cxnId="{B72B58FF-A93E-FE40-B48E-891DA664846E}">
      <dgm:prSet/>
      <dgm:spPr/>
      <dgm:t>
        <a:bodyPr/>
        <a:lstStyle/>
        <a:p>
          <a:endParaRPr lang="en-US"/>
        </a:p>
      </dgm:t>
    </dgm:pt>
    <dgm:pt modelId="{ECCCECB1-9335-D045-B0C7-70035FCB8810}" type="sibTrans" cxnId="{B72B58FF-A93E-FE40-B48E-891DA664846E}">
      <dgm:prSet/>
      <dgm:spPr/>
      <dgm:t>
        <a:bodyPr/>
        <a:lstStyle/>
        <a:p>
          <a:endParaRPr lang="en-US"/>
        </a:p>
      </dgm:t>
    </dgm:pt>
    <dgm:pt modelId="{EE4E9BF3-A35A-4345-A9A5-70E18694A2D3}">
      <dgm:prSet phldrT="[Text]"/>
      <dgm:spPr>
        <a:solidFill>
          <a:srgbClr val="0083BE"/>
        </a:solidFill>
      </dgm:spPr>
      <dgm:t>
        <a:bodyPr/>
        <a:lstStyle/>
        <a:p>
          <a:r>
            <a:rPr lang="en-US" dirty="0"/>
            <a:t>covert supply</a:t>
          </a:r>
        </a:p>
      </dgm:t>
    </dgm:pt>
    <dgm:pt modelId="{39FE151F-EA86-4F47-A951-4F38ECB4B36D}" type="parTrans" cxnId="{655A9279-1274-6A4F-BEAB-EC25A4FFC638}">
      <dgm:prSet/>
      <dgm:spPr/>
      <dgm:t>
        <a:bodyPr/>
        <a:lstStyle/>
        <a:p>
          <a:endParaRPr lang="en-US"/>
        </a:p>
      </dgm:t>
    </dgm:pt>
    <dgm:pt modelId="{39315410-8196-4849-A92C-328F6C730D5C}" type="sibTrans" cxnId="{655A9279-1274-6A4F-BEAB-EC25A4FFC638}">
      <dgm:prSet/>
      <dgm:spPr/>
      <dgm:t>
        <a:bodyPr/>
        <a:lstStyle/>
        <a:p>
          <a:endParaRPr lang="en-US"/>
        </a:p>
      </dgm:t>
    </dgm:pt>
    <dgm:pt modelId="{71D5A3CF-5641-2D4A-99AE-AF537AD80F1A}">
      <dgm:prSet phldrT="[Text]"/>
      <dgm:spPr>
        <a:solidFill>
          <a:srgbClr val="34B23A">
            <a:alpha val="90000"/>
          </a:srgb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investigations</a:t>
          </a:r>
        </a:p>
      </dgm:t>
    </dgm:pt>
    <dgm:pt modelId="{38CBEA9B-E852-1B4D-AD5C-2656145F6E35}" type="parTrans" cxnId="{6EA38191-A4C5-054F-8ABC-D2B22A358FB7}">
      <dgm:prSet/>
      <dgm:spPr/>
      <dgm:t>
        <a:bodyPr/>
        <a:lstStyle/>
        <a:p>
          <a:endParaRPr lang="en-US"/>
        </a:p>
      </dgm:t>
    </dgm:pt>
    <dgm:pt modelId="{8928AA81-94A2-4748-A92D-898D1C03DCAE}" type="sibTrans" cxnId="{6EA38191-A4C5-054F-8ABC-D2B22A358FB7}">
      <dgm:prSet/>
      <dgm:spPr/>
      <dgm:t>
        <a:bodyPr/>
        <a:lstStyle/>
        <a:p>
          <a:endParaRPr lang="en-US"/>
        </a:p>
      </dgm:t>
    </dgm:pt>
    <dgm:pt modelId="{14BABC6C-F349-C847-9648-E0B0CAB23B3D}">
      <dgm:prSet phldrT="[Text]"/>
      <dgm:spPr>
        <a:solidFill>
          <a:srgbClr val="009B48">
            <a:alpha val="90000"/>
          </a:srgb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law enforcement</a:t>
          </a:r>
        </a:p>
      </dgm:t>
    </dgm:pt>
    <dgm:pt modelId="{2209D1EE-EBEE-1D49-A6D1-EAEEDE51B9C7}" type="parTrans" cxnId="{DC5DB4FA-D000-7749-921F-A8430CB82B3C}">
      <dgm:prSet/>
      <dgm:spPr/>
      <dgm:t>
        <a:bodyPr/>
        <a:lstStyle/>
        <a:p>
          <a:endParaRPr lang="en-US"/>
        </a:p>
      </dgm:t>
    </dgm:pt>
    <dgm:pt modelId="{701ABCAB-6FC7-1F4E-B400-C62A0356CAD3}" type="sibTrans" cxnId="{DC5DB4FA-D000-7749-921F-A8430CB82B3C}">
      <dgm:prSet/>
      <dgm:spPr/>
      <dgm:t>
        <a:bodyPr/>
        <a:lstStyle/>
        <a:p>
          <a:endParaRPr lang="en-US"/>
        </a:p>
      </dgm:t>
    </dgm:pt>
    <dgm:pt modelId="{1A144341-5431-5A42-B623-F43A94EBA6E3}" type="pres">
      <dgm:prSet presAssocID="{0104936C-0990-E548-81D2-23C02933FB53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7C821D1-514F-014A-A1D4-EE3123EF6ECC}" type="pres">
      <dgm:prSet presAssocID="{84D46F95-C153-CC49-BCF4-FF579D618A10}" presName="horFlow" presStyleCnt="0"/>
      <dgm:spPr/>
    </dgm:pt>
    <dgm:pt modelId="{5E774E7D-8D28-6A41-86EA-765DC91D1512}" type="pres">
      <dgm:prSet presAssocID="{84D46F95-C153-CC49-BCF4-FF579D618A10}" presName="bigChev" presStyleLbl="node1" presStyleIdx="0" presStyleCnt="3"/>
      <dgm:spPr/>
      <dgm:t>
        <a:bodyPr/>
        <a:lstStyle/>
        <a:p>
          <a:endParaRPr lang="en-US"/>
        </a:p>
      </dgm:t>
    </dgm:pt>
    <dgm:pt modelId="{4033E88B-E333-A640-9B28-9CEF3395EE90}" type="pres">
      <dgm:prSet presAssocID="{DC58C1E5-76E5-4D4A-AA8A-D2BA4597D217}" presName="parTrans" presStyleCnt="0"/>
      <dgm:spPr/>
    </dgm:pt>
    <dgm:pt modelId="{63E96FF9-5246-3D4E-9FAA-58EA514E91F6}" type="pres">
      <dgm:prSet presAssocID="{C65736EB-7CA9-B94C-83D0-2FA75805DA0A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53F11A-8F7A-B04A-BEA7-88E92B04C47E}" type="pres">
      <dgm:prSet presAssocID="{457F00DE-9C3A-874D-84D5-8489B0E87337}" presName="sibTrans" presStyleCnt="0"/>
      <dgm:spPr/>
    </dgm:pt>
    <dgm:pt modelId="{9CE82229-6E41-3F41-A431-440722DEEDB0}" type="pres">
      <dgm:prSet presAssocID="{8E854B01-3BAD-4D43-B671-2A23D43A1E8B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73DAEE-2B0F-D440-8424-B8B53D4B5E7D}" type="pres">
      <dgm:prSet presAssocID="{84D46F95-C153-CC49-BCF4-FF579D618A10}" presName="vSp" presStyleCnt="0"/>
      <dgm:spPr/>
    </dgm:pt>
    <dgm:pt modelId="{0C65BCFA-8BC1-034E-8610-A079770DEE04}" type="pres">
      <dgm:prSet presAssocID="{A17505DF-7CB6-8440-95D9-91CFAD508421}" presName="horFlow" presStyleCnt="0"/>
      <dgm:spPr/>
    </dgm:pt>
    <dgm:pt modelId="{52C66056-1F41-5045-AEC2-0AEA07698C41}" type="pres">
      <dgm:prSet presAssocID="{A17505DF-7CB6-8440-95D9-91CFAD508421}" presName="bigChev" presStyleLbl="node1" presStyleIdx="1" presStyleCnt="3"/>
      <dgm:spPr/>
      <dgm:t>
        <a:bodyPr/>
        <a:lstStyle/>
        <a:p>
          <a:endParaRPr lang="en-US"/>
        </a:p>
      </dgm:t>
    </dgm:pt>
    <dgm:pt modelId="{F290E9B6-48AF-1744-9C38-E40665258DBC}" type="pres">
      <dgm:prSet presAssocID="{1EACF95D-68C9-1944-829B-01FE509A2065}" presName="parTrans" presStyleCnt="0"/>
      <dgm:spPr/>
    </dgm:pt>
    <dgm:pt modelId="{5B3ECFF0-CAE6-9548-A904-6AD9E303E2C9}" type="pres">
      <dgm:prSet presAssocID="{BF7F852C-61F2-EF48-84FB-510F78946257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FC9A4D-C912-0D42-85D8-208AC6E595D6}" type="pres">
      <dgm:prSet presAssocID="{DD7A400A-5D31-3545-8C85-B8C389804DB2}" presName="sibTrans" presStyleCnt="0"/>
      <dgm:spPr/>
    </dgm:pt>
    <dgm:pt modelId="{E2C9086F-0770-394E-A138-9A5EAFBB138D}" type="pres">
      <dgm:prSet presAssocID="{161BCBE6-6A14-1C47-9855-5709977699EF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73C416-6DD9-F345-8704-A6B93524A7F6}" type="pres">
      <dgm:prSet presAssocID="{A17505DF-7CB6-8440-95D9-91CFAD508421}" presName="vSp" presStyleCnt="0"/>
      <dgm:spPr/>
    </dgm:pt>
    <dgm:pt modelId="{9F85CCC3-5CCE-5241-8D48-0CFE07A5CB54}" type="pres">
      <dgm:prSet presAssocID="{EE4E9BF3-A35A-4345-A9A5-70E18694A2D3}" presName="horFlow" presStyleCnt="0"/>
      <dgm:spPr/>
    </dgm:pt>
    <dgm:pt modelId="{9E59F992-5605-4E4F-AFEB-7AD3605D7CEE}" type="pres">
      <dgm:prSet presAssocID="{EE4E9BF3-A35A-4345-A9A5-70E18694A2D3}" presName="bigChev" presStyleLbl="node1" presStyleIdx="2" presStyleCnt="3"/>
      <dgm:spPr/>
      <dgm:t>
        <a:bodyPr/>
        <a:lstStyle/>
        <a:p>
          <a:endParaRPr lang="en-US"/>
        </a:p>
      </dgm:t>
    </dgm:pt>
    <dgm:pt modelId="{60B979AA-08BD-C148-BE8F-D54CBCC97FE4}" type="pres">
      <dgm:prSet presAssocID="{38CBEA9B-E852-1B4D-AD5C-2656145F6E35}" presName="parTrans" presStyleCnt="0"/>
      <dgm:spPr/>
    </dgm:pt>
    <dgm:pt modelId="{174AAF43-C404-3A42-96C9-17DE69916532}" type="pres">
      <dgm:prSet presAssocID="{71D5A3CF-5641-2D4A-99AE-AF537AD80F1A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28005-DCF6-9548-9778-C84D64DF26AF}" type="pres">
      <dgm:prSet presAssocID="{8928AA81-94A2-4748-A92D-898D1C03DCAE}" presName="sibTrans" presStyleCnt="0"/>
      <dgm:spPr/>
    </dgm:pt>
    <dgm:pt modelId="{D59341BC-7CE4-E24B-8162-BCA33819EA0E}" type="pres">
      <dgm:prSet presAssocID="{14BABC6C-F349-C847-9648-E0B0CAB23B3D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8D87EE-A6A7-B147-85FB-A984A12ABE33}" srcId="{84D46F95-C153-CC49-BCF4-FF579D618A10}" destId="{8E854B01-3BAD-4D43-B671-2A23D43A1E8B}" srcOrd="1" destOrd="0" parTransId="{BE05E71D-F565-AC4B-895A-550F193E001E}" sibTransId="{13E6FEC9-EBDD-2545-94DA-243CBAB21D80}"/>
    <dgm:cxn modelId="{6EA38191-A4C5-054F-8ABC-D2B22A358FB7}" srcId="{EE4E9BF3-A35A-4345-A9A5-70E18694A2D3}" destId="{71D5A3CF-5641-2D4A-99AE-AF537AD80F1A}" srcOrd="0" destOrd="0" parTransId="{38CBEA9B-E852-1B4D-AD5C-2656145F6E35}" sibTransId="{8928AA81-94A2-4748-A92D-898D1C03DCAE}"/>
    <dgm:cxn modelId="{CE764D2D-0C44-694F-BDF4-E1B3EAA800E6}" type="presOf" srcId="{A17505DF-7CB6-8440-95D9-91CFAD508421}" destId="{52C66056-1F41-5045-AEC2-0AEA07698C41}" srcOrd="0" destOrd="0" presId="urn:microsoft.com/office/officeart/2005/8/layout/lProcess3"/>
    <dgm:cxn modelId="{DC5DB4FA-D000-7749-921F-A8430CB82B3C}" srcId="{EE4E9BF3-A35A-4345-A9A5-70E18694A2D3}" destId="{14BABC6C-F349-C847-9648-E0B0CAB23B3D}" srcOrd="1" destOrd="0" parTransId="{2209D1EE-EBEE-1D49-A6D1-EAEEDE51B9C7}" sibTransId="{701ABCAB-6FC7-1F4E-B400-C62A0356CAD3}"/>
    <dgm:cxn modelId="{607161DB-C85D-6944-9612-EDC73DCB600C}" type="presOf" srcId="{161BCBE6-6A14-1C47-9855-5709977699EF}" destId="{E2C9086F-0770-394E-A138-9A5EAFBB138D}" srcOrd="0" destOrd="0" presId="urn:microsoft.com/office/officeart/2005/8/layout/lProcess3"/>
    <dgm:cxn modelId="{CD7C3188-D755-CC45-80F3-0F12228529A6}" type="presOf" srcId="{84D46F95-C153-CC49-BCF4-FF579D618A10}" destId="{5E774E7D-8D28-6A41-86EA-765DC91D1512}" srcOrd="0" destOrd="0" presId="urn:microsoft.com/office/officeart/2005/8/layout/lProcess3"/>
    <dgm:cxn modelId="{086900D8-8038-8B4A-A391-D29DBACB25A0}" type="presOf" srcId="{8E854B01-3BAD-4D43-B671-2A23D43A1E8B}" destId="{9CE82229-6E41-3F41-A431-440722DEEDB0}" srcOrd="0" destOrd="0" presId="urn:microsoft.com/office/officeart/2005/8/layout/lProcess3"/>
    <dgm:cxn modelId="{C01A2265-1D29-464D-AE0B-86542E205F80}" srcId="{84D46F95-C153-CC49-BCF4-FF579D618A10}" destId="{C65736EB-7CA9-B94C-83D0-2FA75805DA0A}" srcOrd="0" destOrd="0" parTransId="{DC58C1E5-76E5-4D4A-AA8A-D2BA4597D217}" sibTransId="{457F00DE-9C3A-874D-84D5-8489B0E87337}"/>
    <dgm:cxn modelId="{41FBB094-D342-3A43-A0F1-93BDF618AE17}" type="presOf" srcId="{C65736EB-7CA9-B94C-83D0-2FA75805DA0A}" destId="{63E96FF9-5246-3D4E-9FAA-58EA514E91F6}" srcOrd="0" destOrd="0" presId="urn:microsoft.com/office/officeart/2005/8/layout/lProcess3"/>
    <dgm:cxn modelId="{AF2DEDAA-F89E-4048-9DBE-3625EDD9014B}" srcId="{0104936C-0990-E548-81D2-23C02933FB53}" destId="{84D46F95-C153-CC49-BCF4-FF579D618A10}" srcOrd="0" destOrd="0" parTransId="{DAE39238-58E6-5242-84A1-21D7F7B3DE73}" sibTransId="{9CCDB84A-768A-4A42-A996-1C3510B11CFA}"/>
    <dgm:cxn modelId="{DD9CE9D9-BB9A-CA4A-BB44-D423CD9C8C26}" type="presOf" srcId="{0104936C-0990-E548-81D2-23C02933FB53}" destId="{1A144341-5431-5A42-B623-F43A94EBA6E3}" srcOrd="0" destOrd="0" presId="urn:microsoft.com/office/officeart/2005/8/layout/lProcess3"/>
    <dgm:cxn modelId="{655A9279-1274-6A4F-BEAB-EC25A4FFC638}" srcId="{0104936C-0990-E548-81D2-23C02933FB53}" destId="{EE4E9BF3-A35A-4345-A9A5-70E18694A2D3}" srcOrd="2" destOrd="0" parTransId="{39FE151F-EA86-4F47-A951-4F38ECB4B36D}" sibTransId="{39315410-8196-4849-A92C-328F6C730D5C}"/>
    <dgm:cxn modelId="{D0BBF667-DCA5-AD47-920A-49CCCFBC9228}" srcId="{0104936C-0990-E548-81D2-23C02933FB53}" destId="{A17505DF-7CB6-8440-95D9-91CFAD508421}" srcOrd="1" destOrd="0" parTransId="{A1F23CA1-ED9C-A147-9AC4-1A2A4CD2BB65}" sibTransId="{C0D18F85-29CA-BE42-8D65-FB51C6458136}"/>
    <dgm:cxn modelId="{0DB9519D-3889-9240-8B56-F254B491C83F}" type="presOf" srcId="{14BABC6C-F349-C847-9648-E0B0CAB23B3D}" destId="{D59341BC-7CE4-E24B-8162-BCA33819EA0E}" srcOrd="0" destOrd="0" presId="urn:microsoft.com/office/officeart/2005/8/layout/lProcess3"/>
    <dgm:cxn modelId="{AF66C0F5-65BF-2643-A602-F7818311E220}" type="presOf" srcId="{71D5A3CF-5641-2D4A-99AE-AF537AD80F1A}" destId="{174AAF43-C404-3A42-96C9-17DE69916532}" srcOrd="0" destOrd="0" presId="urn:microsoft.com/office/officeart/2005/8/layout/lProcess3"/>
    <dgm:cxn modelId="{B72B58FF-A93E-FE40-B48E-891DA664846E}" srcId="{A17505DF-7CB6-8440-95D9-91CFAD508421}" destId="{161BCBE6-6A14-1C47-9855-5709977699EF}" srcOrd="1" destOrd="0" parTransId="{A1F75B2B-AEB4-8F40-9257-3700E3820923}" sibTransId="{ECCCECB1-9335-D045-B0C7-70035FCB8810}"/>
    <dgm:cxn modelId="{1340C23F-96A2-0946-A271-CFD70D23386C}" type="presOf" srcId="{EE4E9BF3-A35A-4345-A9A5-70E18694A2D3}" destId="{9E59F992-5605-4E4F-AFEB-7AD3605D7CEE}" srcOrd="0" destOrd="0" presId="urn:microsoft.com/office/officeart/2005/8/layout/lProcess3"/>
    <dgm:cxn modelId="{643B34E9-ACFE-B145-9AC5-4871DE1BDD3E}" type="presOf" srcId="{BF7F852C-61F2-EF48-84FB-510F78946257}" destId="{5B3ECFF0-CAE6-9548-A904-6AD9E303E2C9}" srcOrd="0" destOrd="0" presId="urn:microsoft.com/office/officeart/2005/8/layout/lProcess3"/>
    <dgm:cxn modelId="{5A1E027E-0E7C-EF44-B4E7-1685A74BC39E}" srcId="{A17505DF-7CB6-8440-95D9-91CFAD508421}" destId="{BF7F852C-61F2-EF48-84FB-510F78946257}" srcOrd="0" destOrd="0" parTransId="{1EACF95D-68C9-1944-829B-01FE509A2065}" sibTransId="{DD7A400A-5D31-3545-8C85-B8C389804DB2}"/>
    <dgm:cxn modelId="{925215C1-42B9-494B-A5B3-E53690BBBC2A}" type="presParOf" srcId="{1A144341-5431-5A42-B623-F43A94EBA6E3}" destId="{C7C821D1-514F-014A-A1D4-EE3123EF6ECC}" srcOrd="0" destOrd="0" presId="urn:microsoft.com/office/officeart/2005/8/layout/lProcess3"/>
    <dgm:cxn modelId="{99523129-907B-4046-9272-5B94C6642B1A}" type="presParOf" srcId="{C7C821D1-514F-014A-A1D4-EE3123EF6ECC}" destId="{5E774E7D-8D28-6A41-86EA-765DC91D1512}" srcOrd="0" destOrd="0" presId="urn:microsoft.com/office/officeart/2005/8/layout/lProcess3"/>
    <dgm:cxn modelId="{D048BD97-E963-6F4E-BBBA-301725F9F97B}" type="presParOf" srcId="{C7C821D1-514F-014A-A1D4-EE3123EF6ECC}" destId="{4033E88B-E333-A640-9B28-9CEF3395EE90}" srcOrd="1" destOrd="0" presId="urn:microsoft.com/office/officeart/2005/8/layout/lProcess3"/>
    <dgm:cxn modelId="{C6A2A5EF-D92B-E947-83AF-E36F0F35D743}" type="presParOf" srcId="{C7C821D1-514F-014A-A1D4-EE3123EF6ECC}" destId="{63E96FF9-5246-3D4E-9FAA-58EA514E91F6}" srcOrd="2" destOrd="0" presId="urn:microsoft.com/office/officeart/2005/8/layout/lProcess3"/>
    <dgm:cxn modelId="{296971E4-11DD-CE4B-963F-7DEF704B7FC1}" type="presParOf" srcId="{C7C821D1-514F-014A-A1D4-EE3123EF6ECC}" destId="{A753F11A-8F7A-B04A-BEA7-88E92B04C47E}" srcOrd="3" destOrd="0" presId="urn:microsoft.com/office/officeart/2005/8/layout/lProcess3"/>
    <dgm:cxn modelId="{64443985-A1E8-7E45-A7C9-76E108F48D8D}" type="presParOf" srcId="{C7C821D1-514F-014A-A1D4-EE3123EF6ECC}" destId="{9CE82229-6E41-3F41-A431-440722DEEDB0}" srcOrd="4" destOrd="0" presId="urn:microsoft.com/office/officeart/2005/8/layout/lProcess3"/>
    <dgm:cxn modelId="{F2ABDBC9-710D-5E46-8E4D-164EEF74808C}" type="presParOf" srcId="{1A144341-5431-5A42-B623-F43A94EBA6E3}" destId="{BC73DAEE-2B0F-D440-8424-B8B53D4B5E7D}" srcOrd="1" destOrd="0" presId="urn:microsoft.com/office/officeart/2005/8/layout/lProcess3"/>
    <dgm:cxn modelId="{6F7B30AB-F622-5143-90B9-09F8A4953371}" type="presParOf" srcId="{1A144341-5431-5A42-B623-F43A94EBA6E3}" destId="{0C65BCFA-8BC1-034E-8610-A079770DEE04}" srcOrd="2" destOrd="0" presId="urn:microsoft.com/office/officeart/2005/8/layout/lProcess3"/>
    <dgm:cxn modelId="{A9006FCA-2A92-8B49-8A7E-900D8039FC0A}" type="presParOf" srcId="{0C65BCFA-8BC1-034E-8610-A079770DEE04}" destId="{52C66056-1F41-5045-AEC2-0AEA07698C41}" srcOrd="0" destOrd="0" presId="urn:microsoft.com/office/officeart/2005/8/layout/lProcess3"/>
    <dgm:cxn modelId="{19DD6BAC-2BE2-B040-B800-0879F29C2EFF}" type="presParOf" srcId="{0C65BCFA-8BC1-034E-8610-A079770DEE04}" destId="{F290E9B6-48AF-1744-9C38-E40665258DBC}" srcOrd="1" destOrd="0" presId="urn:microsoft.com/office/officeart/2005/8/layout/lProcess3"/>
    <dgm:cxn modelId="{BDF015E8-A6CC-B448-8E4F-32F6EABC46F5}" type="presParOf" srcId="{0C65BCFA-8BC1-034E-8610-A079770DEE04}" destId="{5B3ECFF0-CAE6-9548-A904-6AD9E303E2C9}" srcOrd="2" destOrd="0" presId="urn:microsoft.com/office/officeart/2005/8/layout/lProcess3"/>
    <dgm:cxn modelId="{A5480978-8857-F74B-997F-F5B5D1DEF9E2}" type="presParOf" srcId="{0C65BCFA-8BC1-034E-8610-A079770DEE04}" destId="{09FC9A4D-C912-0D42-85D8-208AC6E595D6}" srcOrd="3" destOrd="0" presId="urn:microsoft.com/office/officeart/2005/8/layout/lProcess3"/>
    <dgm:cxn modelId="{02147837-46B9-F844-A421-285BDC8CD187}" type="presParOf" srcId="{0C65BCFA-8BC1-034E-8610-A079770DEE04}" destId="{E2C9086F-0770-394E-A138-9A5EAFBB138D}" srcOrd="4" destOrd="0" presId="urn:microsoft.com/office/officeart/2005/8/layout/lProcess3"/>
    <dgm:cxn modelId="{30ED3DAC-3E3C-AB44-BFE7-0146A6FC3AD7}" type="presParOf" srcId="{1A144341-5431-5A42-B623-F43A94EBA6E3}" destId="{4A73C416-6DD9-F345-8704-A6B93524A7F6}" srcOrd="3" destOrd="0" presId="urn:microsoft.com/office/officeart/2005/8/layout/lProcess3"/>
    <dgm:cxn modelId="{0734B5B3-59DA-1E49-A417-4CD6A53664BF}" type="presParOf" srcId="{1A144341-5431-5A42-B623-F43A94EBA6E3}" destId="{9F85CCC3-5CCE-5241-8D48-0CFE07A5CB54}" srcOrd="4" destOrd="0" presId="urn:microsoft.com/office/officeart/2005/8/layout/lProcess3"/>
    <dgm:cxn modelId="{7C71003D-13ED-8647-9432-EA570208F9D8}" type="presParOf" srcId="{9F85CCC3-5CCE-5241-8D48-0CFE07A5CB54}" destId="{9E59F992-5605-4E4F-AFEB-7AD3605D7CEE}" srcOrd="0" destOrd="0" presId="urn:microsoft.com/office/officeart/2005/8/layout/lProcess3"/>
    <dgm:cxn modelId="{D99F0FCF-2742-C64E-B50D-0171406AC1EC}" type="presParOf" srcId="{9F85CCC3-5CCE-5241-8D48-0CFE07A5CB54}" destId="{60B979AA-08BD-C148-BE8F-D54CBCC97FE4}" srcOrd="1" destOrd="0" presId="urn:microsoft.com/office/officeart/2005/8/layout/lProcess3"/>
    <dgm:cxn modelId="{C6258E8A-5771-6D40-9159-DFD741518566}" type="presParOf" srcId="{9F85CCC3-5CCE-5241-8D48-0CFE07A5CB54}" destId="{174AAF43-C404-3A42-96C9-17DE69916532}" srcOrd="2" destOrd="0" presId="urn:microsoft.com/office/officeart/2005/8/layout/lProcess3"/>
    <dgm:cxn modelId="{3FCF25AB-E5AC-914A-A3D0-3DE7FD2289BC}" type="presParOf" srcId="{9F85CCC3-5CCE-5241-8D48-0CFE07A5CB54}" destId="{86128005-DCF6-9548-9778-C84D64DF26AF}" srcOrd="3" destOrd="0" presId="urn:microsoft.com/office/officeart/2005/8/layout/lProcess3"/>
    <dgm:cxn modelId="{DB8C8FE1-C0C2-2C43-9ACA-DB336CCDEA52}" type="presParOf" srcId="{9F85CCC3-5CCE-5241-8D48-0CFE07A5CB54}" destId="{D59341BC-7CE4-E24B-8162-BCA33819EA0E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110C74-FDF8-CD4E-A48A-CAC439C8CFFA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E49E7E-85BD-404B-A71D-42EB5858EE65}">
      <dgm:prSet phldrT="[Text]"/>
      <dgm:spPr>
        <a:solidFill>
          <a:srgbClr val="00B2A9"/>
        </a:solidFill>
      </dgm:spPr>
      <dgm:t>
        <a:bodyPr/>
        <a:lstStyle/>
        <a:p>
          <a:r>
            <a:rPr lang="en-US" dirty="0"/>
            <a:t>Socio-demographic</a:t>
          </a:r>
        </a:p>
      </dgm:t>
    </dgm:pt>
    <dgm:pt modelId="{DB3F552C-8C3A-0F4D-9539-23BFC6AA20F2}" type="parTrans" cxnId="{BC0B3465-9474-6C4D-9637-14688E363AC2}">
      <dgm:prSet/>
      <dgm:spPr/>
      <dgm:t>
        <a:bodyPr/>
        <a:lstStyle/>
        <a:p>
          <a:endParaRPr lang="en-US"/>
        </a:p>
      </dgm:t>
    </dgm:pt>
    <dgm:pt modelId="{D4A2A224-1E82-8B40-826E-6999E111D22A}" type="sibTrans" cxnId="{BC0B3465-9474-6C4D-9637-14688E363AC2}">
      <dgm:prSet/>
      <dgm:spPr/>
      <dgm:t>
        <a:bodyPr/>
        <a:lstStyle/>
        <a:p>
          <a:endParaRPr lang="en-US"/>
        </a:p>
      </dgm:t>
    </dgm:pt>
    <dgm:pt modelId="{745BBA34-A29A-9849-9BD4-49F60A423A77}">
      <dgm:prSet phldrT="[Text]"/>
      <dgm:spPr>
        <a:solidFill>
          <a:srgbClr val="009B48"/>
        </a:solidFill>
      </dgm:spPr>
      <dgm:t>
        <a:bodyPr/>
        <a:lstStyle/>
        <a:p>
          <a:r>
            <a:rPr lang="en-GB" noProof="0" dirty="0"/>
            <a:t>Behavioural</a:t>
          </a:r>
        </a:p>
      </dgm:t>
    </dgm:pt>
    <dgm:pt modelId="{95478C08-D0EE-ED47-BBD9-827D0323CCE7}" type="parTrans" cxnId="{7B4AEC25-3E91-4444-B8B0-1BFB3DFD2C34}">
      <dgm:prSet/>
      <dgm:spPr/>
      <dgm:t>
        <a:bodyPr/>
        <a:lstStyle/>
        <a:p>
          <a:endParaRPr lang="en-US"/>
        </a:p>
      </dgm:t>
    </dgm:pt>
    <dgm:pt modelId="{E4C282A5-4D35-8B41-9EC9-28EA1FF69047}" type="sibTrans" cxnId="{7B4AEC25-3E91-4444-B8B0-1BFB3DFD2C34}">
      <dgm:prSet/>
      <dgm:spPr/>
      <dgm:t>
        <a:bodyPr/>
        <a:lstStyle/>
        <a:p>
          <a:endParaRPr lang="en-US"/>
        </a:p>
      </dgm:t>
    </dgm:pt>
    <dgm:pt modelId="{B4B8F57A-A7B4-E545-A621-2BAEAF351F9C}">
      <dgm:prSet phldrT="[Text]"/>
      <dgm:spPr>
        <a:solidFill>
          <a:srgbClr val="34B23A"/>
        </a:solidFill>
      </dgm:spPr>
      <dgm:t>
        <a:bodyPr/>
        <a:lstStyle/>
        <a:p>
          <a:r>
            <a:rPr lang="en-US" dirty="0"/>
            <a:t>Psychographic</a:t>
          </a:r>
        </a:p>
      </dgm:t>
    </dgm:pt>
    <dgm:pt modelId="{8929F6A8-0C2B-B14F-8379-488237AF2BCF}" type="parTrans" cxnId="{1B87DB8A-0F89-9C4F-B538-FC9471B7E141}">
      <dgm:prSet/>
      <dgm:spPr/>
      <dgm:t>
        <a:bodyPr/>
        <a:lstStyle/>
        <a:p>
          <a:endParaRPr lang="en-US"/>
        </a:p>
      </dgm:t>
    </dgm:pt>
    <dgm:pt modelId="{E273DE63-A8CF-7E47-815B-DB13B60119A0}" type="sibTrans" cxnId="{1B87DB8A-0F89-9C4F-B538-FC9471B7E141}">
      <dgm:prSet/>
      <dgm:spPr/>
      <dgm:t>
        <a:bodyPr/>
        <a:lstStyle/>
        <a:p>
          <a:endParaRPr lang="en-US"/>
        </a:p>
      </dgm:t>
    </dgm:pt>
    <dgm:pt modelId="{5F57FA22-EDDB-D14B-A1E5-3C7E108D6413}" type="pres">
      <dgm:prSet presAssocID="{C3110C74-FDF8-CD4E-A48A-CAC439C8CFF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39824E5-C2F1-684E-8779-4633BFD1BDED}" type="pres">
      <dgm:prSet presAssocID="{C3110C74-FDF8-CD4E-A48A-CAC439C8CFFA}" presName="Name1" presStyleCnt="0"/>
      <dgm:spPr/>
    </dgm:pt>
    <dgm:pt modelId="{A627A00C-4D5B-6E45-8704-DAE63BB17CFD}" type="pres">
      <dgm:prSet presAssocID="{C3110C74-FDF8-CD4E-A48A-CAC439C8CFFA}" presName="cycle" presStyleCnt="0"/>
      <dgm:spPr/>
    </dgm:pt>
    <dgm:pt modelId="{029802F8-E24F-FD4F-AC44-A98ACB058AF9}" type="pres">
      <dgm:prSet presAssocID="{C3110C74-FDF8-CD4E-A48A-CAC439C8CFFA}" presName="srcNode" presStyleLbl="node1" presStyleIdx="0" presStyleCnt="3"/>
      <dgm:spPr/>
    </dgm:pt>
    <dgm:pt modelId="{2B3285E8-56F4-5840-9EED-30D1C65BCE72}" type="pres">
      <dgm:prSet presAssocID="{C3110C74-FDF8-CD4E-A48A-CAC439C8CFFA}" presName="conn" presStyleLbl="parChTrans1D2" presStyleIdx="0" presStyleCnt="1"/>
      <dgm:spPr/>
      <dgm:t>
        <a:bodyPr/>
        <a:lstStyle/>
        <a:p>
          <a:endParaRPr lang="en-US"/>
        </a:p>
      </dgm:t>
    </dgm:pt>
    <dgm:pt modelId="{137037F5-B56F-5E4D-B24B-F1372FC46103}" type="pres">
      <dgm:prSet presAssocID="{C3110C74-FDF8-CD4E-A48A-CAC439C8CFFA}" presName="extraNode" presStyleLbl="node1" presStyleIdx="0" presStyleCnt="3"/>
      <dgm:spPr/>
    </dgm:pt>
    <dgm:pt modelId="{7DB008F8-56FD-4242-A6B2-13BD2CB36840}" type="pres">
      <dgm:prSet presAssocID="{C3110C74-FDF8-CD4E-A48A-CAC439C8CFFA}" presName="dstNode" presStyleLbl="node1" presStyleIdx="0" presStyleCnt="3"/>
      <dgm:spPr/>
    </dgm:pt>
    <dgm:pt modelId="{56B2E0D9-D2BF-DE4F-AD4C-EEC382BFEF58}" type="pres">
      <dgm:prSet presAssocID="{59E49E7E-85BD-404B-A71D-42EB5858EE65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2304A-9BAC-AA40-A5BF-707F65C75BD0}" type="pres">
      <dgm:prSet presAssocID="{59E49E7E-85BD-404B-A71D-42EB5858EE65}" presName="accent_1" presStyleCnt="0"/>
      <dgm:spPr/>
    </dgm:pt>
    <dgm:pt modelId="{4C283ECE-2A95-954F-B40A-3AEB931C51E9}" type="pres">
      <dgm:prSet presAssocID="{59E49E7E-85BD-404B-A71D-42EB5858EE65}" presName="accentRepeatNode" presStyleLbl="solidFgAcc1" presStyleIdx="0" presStyleCnt="3"/>
      <dgm:spPr>
        <a:solidFill>
          <a:srgbClr val="0083BE"/>
        </a:solidFill>
      </dgm:spPr>
    </dgm:pt>
    <dgm:pt modelId="{34D9AC5F-74D5-9440-937E-8F3E97C88E30}" type="pres">
      <dgm:prSet presAssocID="{745BBA34-A29A-9849-9BD4-49F60A423A7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A2BC6B-D7F3-3547-B996-AACBC27C0950}" type="pres">
      <dgm:prSet presAssocID="{745BBA34-A29A-9849-9BD4-49F60A423A77}" presName="accent_2" presStyleCnt="0"/>
      <dgm:spPr/>
    </dgm:pt>
    <dgm:pt modelId="{33701930-7283-FE47-945B-9D1CD9FDD217}" type="pres">
      <dgm:prSet presAssocID="{745BBA34-A29A-9849-9BD4-49F60A423A77}" presName="accentRepeatNode" presStyleLbl="solidFgAcc1" presStyleIdx="1" presStyleCnt="3"/>
      <dgm:spPr>
        <a:solidFill>
          <a:srgbClr val="0083BE"/>
        </a:solidFill>
      </dgm:spPr>
    </dgm:pt>
    <dgm:pt modelId="{EE35BEA5-EA8A-574A-8250-5D6133ACDD52}" type="pres">
      <dgm:prSet presAssocID="{B4B8F57A-A7B4-E545-A621-2BAEAF351F9C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6453D6-E3E0-C54F-923B-363966BB3D25}" type="pres">
      <dgm:prSet presAssocID="{B4B8F57A-A7B4-E545-A621-2BAEAF351F9C}" presName="accent_3" presStyleCnt="0"/>
      <dgm:spPr/>
    </dgm:pt>
    <dgm:pt modelId="{A02811AA-6A68-0345-80FC-B169CD8EC461}" type="pres">
      <dgm:prSet presAssocID="{B4B8F57A-A7B4-E545-A621-2BAEAF351F9C}" presName="accentRepeatNode" presStyleLbl="solidFgAcc1" presStyleIdx="2" presStyleCnt="3"/>
      <dgm:spPr>
        <a:solidFill>
          <a:srgbClr val="0083BE"/>
        </a:solidFill>
      </dgm:spPr>
    </dgm:pt>
  </dgm:ptLst>
  <dgm:cxnLst>
    <dgm:cxn modelId="{BC0B3465-9474-6C4D-9637-14688E363AC2}" srcId="{C3110C74-FDF8-CD4E-A48A-CAC439C8CFFA}" destId="{59E49E7E-85BD-404B-A71D-42EB5858EE65}" srcOrd="0" destOrd="0" parTransId="{DB3F552C-8C3A-0F4D-9539-23BFC6AA20F2}" sibTransId="{D4A2A224-1E82-8B40-826E-6999E111D22A}"/>
    <dgm:cxn modelId="{C48AEB32-FC23-564C-9D92-07F21BBD717C}" type="presOf" srcId="{C3110C74-FDF8-CD4E-A48A-CAC439C8CFFA}" destId="{5F57FA22-EDDB-D14B-A1E5-3C7E108D6413}" srcOrd="0" destOrd="0" presId="urn:microsoft.com/office/officeart/2008/layout/VerticalCurvedList"/>
    <dgm:cxn modelId="{6CC0F461-E277-FA4F-A2B1-FC5E6648FEED}" type="presOf" srcId="{B4B8F57A-A7B4-E545-A621-2BAEAF351F9C}" destId="{EE35BEA5-EA8A-574A-8250-5D6133ACDD52}" srcOrd="0" destOrd="0" presId="urn:microsoft.com/office/officeart/2008/layout/VerticalCurvedList"/>
    <dgm:cxn modelId="{1B87DB8A-0F89-9C4F-B538-FC9471B7E141}" srcId="{C3110C74-FDF8-CD4E-A48A-CAC439C8CFFA}" destId="{B4B8F57A-A7B4-E545-A621-2BAEAF351F9C}" srcOrd="2" destOrd="0" parTransId="{8929F6A8-0C2B-B14F-8379-488237AF2BCF}" sibTransId="{E273DE63-A8CF-7E47-815B-DB13B60119A0}"/>
    <dgm:cxn modelId="{7B170328-62C7-3D41-B228-851A37481063}" type="presOf" srcId="{59E49E7E-85BD-404B-A71D-42EB5858EE65}" destId="{56B2E0D9-D2BF-DE4F-AD4C-EEC382BFEF58}" srcOrd="0" destOrd="0" presId="urn:microsoft.com/office/officeart/2008/layout/VerticalCurvedList"/>
    <dgm:cxn modelId="{9B4A9E50-51DB-A940-961B-7B8EB2BB4321}" type="presOf" srcId="{D4A2A224-1E82-8B40-826E-6999E111D22A}" destId="{2B3285E8-56F4-5840-9EED-30D1C65BCE72}" srcOrd="0" destOrd="0" presId="urn:microsoft.com/office/officeart/2008/layout/VerticalCurvedList"/>
    <dgm:cxn modelId="{7B4AEC25-3E91-4444-B8B0-1BFB3DFD2C34}" srcId="{C3110C74-FDF8-CD4E-A48A-CAC439C8CFFA}" destId="{745BBA34-A29A-9849-9BD4-49F60A423A77}" srcOrd="1" destOrd="0" parTransId="{95478C08-D0EE-ED47-BBD9-827D0323CCE7}" sibTransId="{E4C282A5-4D35-8B41-9EC9-28EA1FF69047}"/>
    <dgm:cxn modelId="{B2C38AF9-BFC0-7E46-A3A6-B155B1737D4A}" type="presOf" srcId="{745BBA34-A29A-9849-9BD4-49F60A423A77}" destId="{34D9AC5F-74D5-9440-937E-8F3E97C88E30}" srcOrd="0" destOrd="0" presId="urn:microsoft.com/office/officeart/2008/layout/VerticalCurvedList"/>
    <dgm:cxn modelId="{C30952BE-49E4-EB4E-92E0-A19F1D666E80}" type="presParOf" srcId="{5F57FA22-EDDB-D14B-A1E5-3C7E108D6413}" destId="{339824E5-C2F1-684E-8779-4633BFD1BDED}" srcOrd="0" destOrd="0" presId="urn:microsoft.com/office/officeart/2008/layout/VerticalCurvedList"/>
    <dgm:cxn modelId="{B7831AF3-6EBE-5347-8AD8-85B0B062EE26}" type="presParOf" srcId="{339824E5-C2F1-684E-8779-4633BFD1BDED}" destId="{A627A00C-4D5B-6E45-8704-DAE63BB17CFD}" srcOrd="0" destOrd="0" presId="urn:microsoft.com/office/officeart/2008/layout/VerticalCurvedList"/>
    <dgm:cxn modelId="{B87C7DA6-3DB6-DD4B-A1F8-A8F220783F3C}" type="presParOf" srcId="{A627A00C-4D5B-6E45-8704-DAE63BB17CFD}" destId="{029802F8-E24F-FD4F-AC44-A98ACB058AF9}" srcOrd="0" destOrd="0" presId="urn:microsoft.com/office/officeart/2008/layout/VerticalCurvedList"/>
    <dgm:cxn modelId="{545F5D18-C76F-304D-8A0E-192A9B636190}" type="presParOf" srcId="{A627A00C-4D5B-6E45-8704-DAE63BB17CFD}" destId="{2B3285E8-56F4-5840-9EED-30D1C65BCE72}" srcOrd="1" destOrd="0" presId="urn:microsoft.com/office/officeart/2008/layout/VerticalCurvedList"/>
    <dgm:cxn modelId="{A57A5BF6-D7CC-9A49-8DBB-CB484B2A6A23}" type="presParOf" srcId="{A627A00C-4D5B-6E45-8704-DAE63BB17CFD}" destId="{137037F5-B56F-5E4D-B24B-F1372FC46103}" srcOrd="2" destOrd="0" presId="urn:microsoft.com/office/officeart/2008/layout/VerticalCurvedList"/>
    <dgm:cxn modelId="{5EBD71E8-9485-2C47-9CCA-8CA818C62112}" type="presParOf" srcId="{A627A00C-4D5B-6E45-8704-DAE63BB17CFD}" destId="{7DB008F8-56FD-4242-A6B2-13BD2CB36840}" srcOrd="3" destOrd="0" presId="urn:microsoft.com/office/officeart/2008/layout/VerticalCurvedList"/>
    <dgm:cxn modelId="{155158E3-5EEE-C747-9642-8469B7AF50B3}" type="presParOf" srcId="{339824E5-C2F1-684E-8779-4633BFD1BDED}" destId="{56B2E0D9-D2BF-DE4F-AD4C-EEC382BFEF58}" srcOrd="1" destOrd="0" presId="urn:microsoft.com/office/officeart/2008/layout/VerticalCurvedList"/>
    <dgm:cxn modelId="{196EDF9B-E866-874B-9755-6C4505BAAFF2}" type="presParOf" srcId="{339824E5-C2F1-684E-8779-4633BFD1BDED}" destId="{5282304A-9BAC-AA40-A5BF-707F65C75BD0}" srcOrd="2" destOrd="0" presId="urn:microsoft.com/office/officeart/2008/layout/VerticalCurvedList"/>
    <dgm:cxn modelId="{D67598C4-CEB4-ED45-BF71-5727A1E8F4A7}" type="presParOf" srcId="{5282304A-9BAC-AA40-A5BF-707F65C75BD0}" destId="{4C283ECE-2A95-954F-B40A-3AEB931C51E9}" srcOrd="0" destOrd="0" presId="urn:microsoft.com/office/officeart/2008/layout/VerticalCurvedList"/>
    <dgm:cxn modelId="{0C87420E-A6EC-464B-8D66-BEC913ABD0DE}" type="presParOf" srcId="{339824E5-C2F1-684E-8779-4633BFD1BDED}" destId="{34D9AC5F-74D5-9440-937E-8F3E97C88E30}" srcOrd="3" destOrd="0" presId="urn:microsoft.com/office/officeart/2008/layout/VerticalCurvedList"/>
    <dgm:cxn modelId="{E0623814-8921-F240-A3C0-A044150C36DC}" type="presParOf" srcId="{339824E5-C2F1-684E-8779-4633BFD1BDED}" destId="{23A2BC6B-D7F3-3547-B996-AACBC27C0950}" srcOrd="4" destOrd="0" presId="urn:microsoft.com/office/officeart/2008/layout/VerticalCurvedList"/>
    <dgm:cxn modelId="{F427A306-C512-D641-BAE6-04D7BDD3003B}" type="presParOf" srcId="{23A2BC6B-D7F3-3547-B996-AACBC27C0950}" destId="{33701930-7283-FE47-945B-9D1CD9FDD217}" srcOrd="0" destOrd="0" presId="urn:microsoft.com/office/officeart/2008/layout/VerticalCurvedList"/>
    <dgm:cxn modelId="{9B22D642-5BA3-1749-8A50-99F4236AC0A5}" type="presParOf" srcId="{339824E5-C2F1-684E-8779-4633BFD1BDED}" destId="{EE35BEA5-EA8A-574A-8250-5D6133ACDD52}" srcOrd="5" destOrd="0" presId="urn:microsoft.com/office/officeart/2008/layout/VerticalCurvedList"/>
    <dgm:cxn modelId="{1BC13CA3-1EDF-6D40-AA8F-DFDFD369EC34}" type="presParOf" srcId="{339824E5-C2F1-684E-8779-4633BFD1BDED}" destId="{096453D6-E3E0-C54F-923B-363966BB3D25}" srcOrd="6" destOrd="0" presId="urn:microsoft.com/office/officeart/2008/layout/VerticalCurvedList"/>
    <dgm:cxn modelId="{75AEC7F0-7A6E-CC49-8897-EA6204480212}" type="presParOf" srcId="{096453D6-E3E0-C54F-923B-363966BB3D25}" destId="{A02811AA-6A68-0345-80FC-B169CD8EC46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74E7D-8D28-6A41-86EA-765DC91D1512}">
      <dsp:nvSpPr>
        <dsp:cNvPr id="0" name=""/>
        <dsp:cNvSpPr/>
      </dsp:nvSpPr>
      <dsp:spPr>
        <a:xfrm>
          <a:off x="1089175" y="204"/>
          <a:ext cx="2917328" cy="1166931"/>
        </a:xfrm>
        <a:prstGeom prst="chevron">
          <a:avLst/>
        </a:prstGeom>
        <a:solidFill>
          <a:srgbClr val="0083B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0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consumer demand</a:t>
          </a:r>
        </a:p>
      </dsp:txBody>
      <dsp:txXfrm>
        <a:off x="1672641" y="204"/>
        <a:ext cx="1750397" cy="1166931"/>
      </dsp:txXfrm>
    </dsp:sp>
    <dsp:sp modelId="{63E96FF9-5246-3D4E-9FAA-58EA514E91F6}">
      <dsp:nvSpPr>
        <dsp:cNvPr id="0" name=""/>
        <dsp:cNvSpPr/>
      </dsp:nvSpPr>
      <dsp:spPr>
        <a:xfrm>
          <a:off x="3627251" y="99393"/>
          <a:ext cx="2421382" cy="968553"/>
        </a:xfrm>
        <a:prstGeom prst="chevron">
          <a:avLst/>
        </a:prstGeom>
        <a:solidFill>
          <a:srgbClr val="34B23A">
            <a:alpha val="89804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bg1"/>
              </a:solidFill>
            </a:rPr>
            <a:t>social marketing</a:t>
          </a:r>
        </a:p>
      </dsp:txBody>
      <dsp:txXfrm>
        <a:off x="4111528" y="99393"/>
        <a:ext cx="1452829" cy="968553"/>
      </dsp:txXfrm>
    </dsp:sp>
    <dsp:sp modelId="{9CE82229-6E41-3F41-A431-440722DEEDB0}">
      <dsp:nvSpPr>
        <dsp:cNvPr id="0" name=""/>
        <dsp:cNvSpPr/>
      </dsp:nvSpPr>
      <dsp:spPr>
        <a:xfrm>
          <a:off x="5709641" y="99393"/>
          <a:ext cx="2421382" cy="968553"/>
        </a:xfrm>
        <a:prstGeom prst="chevron">
          <a:avLst/>
        </a:prstGeom>
        <a:solidFill>
          <a:srgbClr val="009B48">
            <a:alpha val="89804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noProof="0" dirty="0">
              <a:solidFill>
                <a:schemeClr val="bg1"/>
              </a:solidFill>
            </a:rPr>
            <a:t>behaviour change</a:t>
          </a:r>
        </a:p>
      </dsp:txBody>
      <dsp:txXfrm>
        <a:off x="6193918" y="99393"/>
        <a:ext cx="1452829" cy="968553"/>
      </dsp:txXfrm>
    </dsp:sp>
    <dsp:sp modelId="{52C66056-1F41-5045-AEC2-0AEA07698C41}">
      <dsp:nvSpPr>
        <dsp:cNvPr id="0" name=""/>
        <dsp:cNvSpPr/>
      </dsp:nvSpPr>
      <dsp:spPr>
        <a:xfrm>
          <a:off x="1089175" y="1330506"/>
          <a:ext cx="2917328" cy="1166931"/>
        </a:xfrm>
        <a:prstGeom prst="chevron">
          <a:avLst/>
        </a:prstGeom>
        <a:solidFill>
          <a:srgbClr val="0083B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0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overt supply</a:t>
          </a:r>
        </a:p>
      </dsp:txBody>
      <dsp:txXfrm>
        <a:off x="1672641" y="1330506"/>
        <a:ext cx="1750397" cy="1166931"/>
      </dsp:txXfrm>
    </dsp:sp>
    <dsp:sp modelId="{5B3ECFF0-CAE6-9548-A904-6AD9E303E2C9}">
      <dsp:nvSpPr>
        <dsp:cNvPr id="0" name=""/>
        <dsp:cNvSpPr/>
      </dsp:nvSpPr>
      <dsp:spPr>
        <a:xfrm>
          <a:off x="3627251" y="1429695"/>
          <a:ext cx="2421382" cy="968553"/>
        </a:xfrm>
        <a:prstGeom prst="chevron">
          <a:avLst/>
        </a:prstGeom>
        <a:solidFill>
          <a:srgbClr val="34B23A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bg1"/>
              </a:solidFill>
            </a:rPr>
            <a:t>criminology</a:t>
          </a:r>
        </a:p>
      </dsp:txBody>
      <dsp:txXfrm>
        <a:off x="4111528" y="1429695"/>
        <a:ext cx="1452829" cy="968553"/>
      </dsp:txXfrm>
    </dsp:sp>
    <dsp:sp modelId="{E2C9086F-0770-394E-A138-9A5EAFBB138D}">
      <dsp:nvSpPr>
        <dsp:cNvPr id="0" name=""/>
        <dsp:cNvSpPr/>
      </dsp:nvSpPr>
      <dsp:spPr>
        <a:xfrm>
          <a:off x="5709641" y="1429695"/>
          <a:ext cx="2421382" cy="968553"/>
        </a:xfrm>
        <a:prstGeom prst="chevron">
          <a:avLst/>
        </a:prstGeom>
        <a:solidFill>
          <a:srgbClr val="009B48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bg1"/>
              </a:solidFill>
            </a:rPr>
            <a:t>situational crime prevention</a:t>
          </a:r>
        </a:p>
      </dsp:txBody>
      <dsp:txXfrm>
        <a:off x="6193918" y="1429695"/>
        <a:ext cx="1452829" cy="968553"/>
      </dsp:txXfrm>
    </dsp:sp>
    <dsp:sp modelId="{9E59F992-5605-4E4F-AFEB-7AD3605D7CEE}">
      <dsp:nvSpPr>
        <dsp:cNvPr id="0" name=""/>
        <dsp:cNvSpPr/>
      </dsp:nvSpPr>
      <dsp:spPr>
        <a:xfrm>
          <a:off x="1089175" y="2660808"/>
          <a:ext cx="2917328" cy="1166931"/>
        </a:xfrm>
        <a:prstGeom prst="chevron">
          <a:avLst/>
        </a:prstGeom>
        <a:solidFill>
          <a:srgbClr val="0083B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0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covert supply</a:t>
          </a:r>
        </a:p>
      </dsp:txBody>
      <dsp:txXfrm>
        <a:off x="1672641" y="2660808"/>
        <a:ext cx="1750397" cy="1166931"/>
      </dsp:txXfrm>
    </dsp:sp>
    <dsp:sp modelId="{174AAF43-C404-3A42-96C9-17DE69916532}">
      <dsp:nvSpPr>
        <dsp:cNvPr id="0" name=""/>
        <dsp:cNvSpPr/>
      </dsp:nvSpPr>
      <dsp:spPr>
        <a:xfrm>
          <a:off x="3627251" y="2759997"/>
          <a:ext cx="2421382" cy="968553"/>
        </a:xfrm>
        <a:prstGeom prst="chevron">
          <a:avLst/>
        </a:prstGeom>
        <a:solidFill>
          <a:srgbClr val="34B23A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bg1"/>
              </a:solidFill>
            </a:rPr>
            <a:t>investigations</a:t>
          </a:r>
        </a:p>
      </dsp:txBody>
      <dsp:txXfrm>
        <a:off x="4111528" y="2759997"/>
        <a:ext cx="1452829" cy="968553"/>
      </dsp:txXfrm>
    </dsp:sp>
    <dsp:sp modelId="{D59341BC-7CE4-E24B-8162-BCA33819EA0E}">
      <dsp:nvSpPr>
        <dsp:cNvPr id="0" name=""/>
        <dsp:cNvSpPr/>
      </dsp:nvSpPr>
      <dsp:spPr>
        <a:xfrm>
          <a:off x="5709641" y="2759997"/>
          <a:ext cx="2421382" cy="968553"/>
        </a:xfrm>
        <a:prstGeom prst="chevron">
          <a:avLst/>
        </a:prstGeom>
        <a:solidFill>
          <a:srgbClr val="009B48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bg1"/>
              </a:solidFill>
            </a:rPr>
            <a:t>law enforcement</a:t>
          </a:r>
        </a:p>
      </dsp:txBody>
      <dsp:txXfrm>
        <a:off x="6193918" y="2759997"/>
        <a:ext cx="1452829" cy="9685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285E8-56F4-5840-9EED-30D1C65BCE72}">
      <dsp:nvSpPr>
        <dsp:cNvPr id="0" name=""/>
        <dsp:cNvSpPr/>
      </dsp:nvSpPr>
      <dsp:spPr>
        <a:xfrm>
          <a:off x="-2886461" y="-444765"/>
          <a:ext cx="3443984" cy="3443984"/>
        </a:xfrm>
        <a:prstGeom prst="blockArc">
          <a:avLst>
            <a:gd name="adj1" fmla="val 18900000"/>
            <a:gd name="adj2" fmla="val 2700000"/>
            <a:gd name="adj3" fmla="val 62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B2E0D9-D2BF-DE4F-AD4C-EEC382BFEF58}">
      <dsp:nvSpPr>
        <dsp:cNvPr id="0" name=""/>
        <dsp:cNvSpPr/>
      </dsp:nvSpPr>
      <dsp:spPr>
        <a:xfrm>
          <a:off x="358464" y="255445"/>
          <a:ext cx="3323738" cy="510890"/>
        </a:xfrm>
        <a:prstGeom prst="rect">
          <a:avLst/>
        </a:prstGeom>
        <a:solidFill>
          <a:srgbClr val="00B2A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519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Socio-demographic</a:t>
          </a:r>
        </a:p>
      </dsp:txBody>
      <dsp:txXfrm>
        <a:off x="358464" y="255445"/>
        <a:ext cx="3323738" cy="510890"/>
      </dsp:txXfrm>
    </dsp:sp>
    <dsp:sp modelId="{4C283ECE-2A95-954F-B40A-3AEB931C51E9}">
      <dsp:nvSpPr>
        <dsp:cNvPr id="0" name=""/>
        <dsp:cNvSpPr/>
      </dsp:nvSpPr>
      <dsp:spPr>
        <a:xfrm>
          <a:off x="39158" y="191583"/>
          <a:ext cx="638613" cy="638613"/>
        </a:xfrm>
        <a:prstGeom prst="ellipse">
          <a:avLst/>
        </a:prstGeom>
        <a:solidFill>
          <a:srgbClr val="0083BE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D9AC5F-74D5-9440-937E-8F3E97C88E30}">
      <dsp:nvSpPr>
        <dsp:cNvPr id="0" name=""/>
        <dsp:cNvSpPr/>
      </dsp:nvSpPr>
      <dsp:spPr>
        <a:xfrm>
          <a:off x="544173" y="1021781"/>
          <a:ext cx="3138029" cy="510890"/>
        </a:xfrm>
        <a:prstGeom prst="rect">
          <a:avLst/>
        </a:prstGeom>
        <a:solidFill>
          <a:srgbClr val="009B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519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noProof="0" dirty="0"/>
            <a:t>Behavioural</a:t>
          </a:r>
        </a:p>
      </dsp:txBody>
      <dsp:txXfrm>
        <a:off x="544173" y="1021781"/>
        <a:ext cx="3138029" cy="510890"/>
      </dsp:txXfrm>
    </dsp:sp>
    <dsp:sp modelId="{33701930-7283-FE47-945B-9D1CD9FDD217}">
      <dsp:nvSpPr>
        <dsp:cNvPr id="0" name=""/>
        <dsp:cNvSpPr/>
      </dsp:nvSpPr>
      <dsp:spPr>
        <a:xfrm>
          <a:off x="224866" y="957919"/>
          <a:ext cx="638613" cy="638613"/>
        </a:xfrm>
        <a:prstGeom prst="ellipse">
          <a:avLst/>
        </a:prstGeom>
        <a:solidFill>
          <a:srgbClr val="0083BE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35BEA5-EA8A-574A-8250-5D6133ACDD52}">
      <dsp:nvSpPr>
        <dsp:cNvPr id="0" name=""/>
        <dsp:cNvSpPr/>
      </dsp:nvSpPr>
      <dsp:spPr>
        <a:xfrm>
          <a:off x="358464" y="1788117"/>
          <a:ext cx="3323738" cy="510890"/>
        </a:xfrm>
        <a:prstGeom prst="rect">
          <a:avLst/>
        </a:prstGeom>
        <a:solidFill>
          <a:srgbClr val="34B23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519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Psychographic</a:t>
          </a:r>
        </a:p>
      </dsp:txBody>
      <dsp:txXfrm>
        <a:off x="358464" y="1788117"/>
        <a:ext cx="3323738" cy="510890"/>
      </dsp:txXfrm>
    </dsp:sp>
    <dsp:sp modelId="{A02811AA-6A68-0345-80FC-B169CD8EC461}">
      <dsp:nvSpPr>
        <dsp:cNvPr id="0" name=""/>
        <dsp:cNvSpPr/>
      </dsp:nvSpPr>
      <dsp:spPr>
        <a:xfrm>
          <a:off x="39158" y="1724255"/>
          <a:ext cx="638613" cy="638613"/>
        </a:xfrm>
        <a:prstGeom prst="ellipse">
          <a:avLst/>
        </a:prstGeom>
        <a:solidFill>
          <a:srgbClr val="0083BE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E363E-32F5-7642-A80A-564BA79823F3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ABBE7-607F-9544-860E-07D7EE83D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14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its got our 2nd lungs of the planet….more and more research is coming out saying the forest can’t thrive without its big mammals</a:t>
            </a:r>
          </a:p>
          <a:p>
            <a:r>
              <a:rPr lang="en-US" b="1" dirty="0"/>
              <a:t>Trophic cascades:</a:t>
            </a:r>
            <a:endParaRPr lang="en-US" dirty="0"/>
          </a:p>
          <a:p>
            <a:r>
              <a:rPr lang="en-US" b="1" dirty="0"/>
              <a:t>Forest structure and function:</a:t>
            </a:r>
          </a:p>
          <a:p>
            <a:r>
              <a:rPr lang="en-US" b="1" dirty="0"/>
              <a:t>Climate change:</a:t>
            </a:r>
          </a:p>
          <a:p>
            <a:r>
              <a:rPr lang="en-US" b="1" dirty="0"/>
              <a:t>Food security: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14390-75F5-483F-9E96-8D3730184C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8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its got our 2nd lungs of the planet….more and more research is coming out saying the forest can’t thrive without its big mammals</a:t>
            </a:r>
          </a:p>
          <a:p>
            <a:r>
              <a:rPr lang="en-US" b="1" dirty="0"/>
              <a:t>Trophic cascades:</a:t>
            </a:r>
            <a:endParaRPr lang="en-US" dirty="0"/>
          </a:p>
          <a:p>
            <a:r>
              <a:rPr lang="en-US" b="1" dirty="0"/>
              <a:t>Forest structure and function:</a:t>
            </a:r>
          </a:p>
          <a:p>
            <a:r>
              <a:rPr lang="en-US" b="1" dirty="0"/>
              <a:t>Climate change:</a:t>
            </a:r>
          </a:p>
          <a:p>
            <a:r>
              <a:rPr lang="en-US" b="1" dirty="0"/>
              <a:t>Food security: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14390-75F5-483F-9E96-8D3730184C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01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strands of research will be conducted concurrently to lead towards the design, implementation and evaluation of these interventions</a:t>
            </a:r>
            <a:r>
              <a:rPr lang="en-GB" dirty="0">
                <a:effectLst/>
              </a:rPr>
              <a:t>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CABBE7-607F-9544-860E-07D7EE83D2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55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following protein selling outlets were mapped across both cities: bakeries, butchers, cold stores, farms, fishmongers, general food shops, formal restaurants, informal restaurants, markets, street vendors and supermarkets. In addition, the following public gathering places were mapped: bus stops, churches, banks, health centres, petrol stations, public taps, schools, transport hubs, universities and utility company offices.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CABBE7-607F-9544-860E-07D7EE83D2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9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9E880-42FB-9E44-AAA8-4D9DB91D9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E4864D-9353-5C4C-AAE2-91DCC9F46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8627A-B422-FC4E-80BE-F765D0048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D7684-38C3-C340-A394-08F9DB750BF6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D18D2-FCD1-5640-97FA-5BEAA2E5F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8510A-02AD-E646-9D07-AB739DD22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AE56-5A83-9B46-A650-AA2F85E23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B6C0E-8836-7349-A8DA-3DAADF75F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151BFA-A1F3-DD4D-8FCD-A5B5AAD5C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2E102-3A0D-0846-A638-7E8446BEB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D7684-38C3-C340-A394-08F9DB750BF6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EF016-B518-394B-9D17-B1C3C58F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40903-736D-DB48-9715-2236C1D7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AE56-5A83-9B46-A650-AA2F85E23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46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C9367F-7630-4C4F-BDDB-889A7A5DC8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B1FACD-254E-5242-820A-05EEB872B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4517B-2149-A245-999F-90B9AEE58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D7684-38C3-C340-A394-08F9DB750BF6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3AEA3-8DD2-E044-85E2-D7B71D96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08A8F-070C-8342-AFC0-86814E707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AE56-5A83-9B46-A650-AA2F85E23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56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CS-GR_PPT-slides_16to9-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4" y="0"/>
            <a:ext cx="1218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36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98219-E14F-1E47-AAC5-22B10EA58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15E3A-53A9-274A-8353-25F95E7C4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BD99C-8254-524C-BE27-0A3931818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D7684-38C3-C340-A394-08F9DB750BF6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01FE4-C07F-2E48-833B-2B56C3EDE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1766D-0AD6-644C-A6E9-3CC7B5027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AE56-5A83-9B46-A650-AA2F85E23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2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3C43E-66D0-784B-B4B5-53AF034C8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2DAE6-D87B-B847-8880-3EB72C9B4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73E4D-3D10-0A46-B080-A357401C6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D7684-38C3-C340-A394-08F9DB750BF6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74954-5A4F-0A41-85C6-4FC7D4EE7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66CEC-650C-E341-9E45-7E052BC51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AE56-5A83-9B46-A650-AA2F85E23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4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A4CE4-B079-6645-8017-04856FE6C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80F91-6441-E048-922C-5B4E349C3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2BC74-0F60-0D40-A8B4-1F11AEFE0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33B5B9-3B9C-0744-BC55-C60364E25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D7684-38C3-C340-A394-08F9DB750BF6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C33ED-7897-984C-85BA-F85C858D2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9AB36A-E677-4E4E-B962-395AE7731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AE56-5A83-9B46-A650-AA2F85E23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45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58257-D049-624C-AFB4-581AB443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69313-5BCA-8048-9575-7313AB4A6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B1C315-FBAE-1540-B86A-34F2FA2646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BE811A-3B3A-B74F-A588-A4AEA76A7C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C9E792-8158-A740-84A1-00C5204C83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CA7A0C-AE0A-3144-9DBF-413ECA8C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D7684-38C3-C340-A394-08F9DB750BF6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C88DAF-10C0-804A-8606-01B1A8332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ABC74A-D43A-BC40-A9BB-C0CAFD87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AE56-5A83-9B46-A650-AA2F85E23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56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9FB3F-FB1F-3E49-A538-7FC9868E3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85E99-8618-2C41-AE53-1B6CAA48F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D7684-38C3-C340-A394-08F9DB750BF6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3A8CC8-1753-8D40-92AC-6D3063730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958D9-22FC-9B48-9B28-8C92C8D72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AE56-5A83-9B46-A650-AA2F85E23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57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B7FAF3-8B31-0141-BE8C-B1789669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D7684-38C3-C340-A394-08F9DB750BF6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69D4E-FE3C-EE40-A3CF-A21EBB870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5FDB9-2A19-6642-95B5-8CE0CF83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AE56-5A83-9B46-A650-AA2F85E23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06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49902-FB76-FB48-80B1-9B8DF1383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9BC95-DD41-F741-9312-49F16EDF7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83B473-5599-734A-A9C1-402C7482F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69C12-F058-6243-B6D1-04AEFEA4C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D7684-38C3-C340-A394-08F9DB750BF6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36BA8-2238-C24A-996C-22F6D0F90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8CEB6-8FE7-0D44-8420-06A5982A7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AE56-5A83-9B46-A650-AA2F85E23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95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4D342-AE58-5B42-A1CF-A7F2100A3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4AEAAE-65B1-294D-A38E-F626EE6BDB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10B3-FE27-D342-8165-FA77C5C25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60C2D-FAAF-2843-9DD1-E798AC279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D7684-38C3-C340-A394-08F9DB750BF6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0E9D3-3A21-ED4B-8A7E-A2A7FC66E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79934-3942-F746-8011-DBEB61D5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AE56-5A83-9B46-A650-AA2F85E23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59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127DC0-3C58-E34F-BEDF-9A42B78C9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86372-D3FE-C740-BB17-31A7B6A0B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F9620-C884-5E4E-BA83-910549D016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D7684-38C3-C340-A394-08F9DB750BF6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8975C-468E-B544-9E17-8047CCFCCE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A4B7B-F127-994F-B658-35BC5351D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CAE56-5A83-9B46-A650-AA2F85E23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0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849A6E-EDAC-3843-9196-302DBEF484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69" t="4529" r="9044" b="2641"/>
          <a:stretch/>
        </p:blipFill>
        <p:spPr>
          <a:xfrm>
            <a:off x="17266" y="0"/>
            <a:ext cx="4235584" cy="6366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754837-221F-CB4C-AEBB-987F93BD0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09" t="11913"/>
          <a:stretch/>
        </p:blipFill>
        <p:spPr>
          <a:xfrm>
            <a:off x="8899620" y="5529532"/>
            <a:ext cx="3036440" cy="1328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9F767-4D91-BB44-807B-ED971EEC0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8754" y="863577"/>
            <a:ext cx="7513608" cy="2387600"/>
          </a:xfrm>
        </p:spPr>
        <p:txBody>
          <a:bodyPr anchor="ctr">
            <a:norm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Building an informed coalition: </a:t>
            </a:r>
            <a:r>
              <a:rPr lang="en-US" sz="4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/>
            </a:r>
            <a:br>
              <a:rPr lang="en-US" sz="4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4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/>
            </a:r>
            <a:br>
              <a:rPr lang="en-US" sz="4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Situation analysis in </a:t>
            </a:r>
            <a:br>
              <a:rPr lang="en-US" sz="2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Kinshasa and Brazzaville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F2BD9-343D-8248-AAAB-D95A6F844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2850" y="3524404"/>
            <a:ext cx="7099512" cy="1655762"/>
          </a:xfrm>
        </p:spPr>
        <p:txBody>
          <a:bodyPr anchor="ctr"/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Juliet Wright, WCS Bushmeat Research Coordinator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jwright@wcs.org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9C39D9-E693-C342-939A-C11492829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606" y="5736566"/>
            <a:ext cx="76809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9698D7-0E84-3046-B869-B3099B986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9" t="11913"/>
          <a:stretch/>
        </p:blipFill>
        <p:spPr>
          <a:xfrm>
            <a:off x="17266" y="5529532"/>
            <a:ext cx="3036440" cy="13284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6FF7E8-054C-CB4A-B5B0-654CF8C6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6600" cy="108715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Contextual analysis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65A91AE-41D0-D34D-9297-35FF90AF5E3A}"/>
              </a:ext>
            </a:extLst>
          </p:cNvPr>
          <p:cNvSpPr txBox="1">
            <a:spLocks/>
          </p:cNvSpPr>
          <p:nvPr/>
        </p:nvSpPr>
        <p:spPr>
          <a:xfrm>
            <a:off x="838200" y="1528482"/>
            <a:ext cx="5695604" cy="407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00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Prevalence and frequency of consumption of other protein types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Availability of alternative proteins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EA6D5-3DBB-9C48-943D-2E3606353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738" y="755473"/>
            <a:ext cx="3449842" cy="543829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10205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9698D7-0E84-3046-B869-B3099B986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9" t="11913"/>
          <a:stretch/>
        </p:blipFill>
        <p:spPr>
          <a:xfrm>
            <a:off x="17266" y="5529532"/>
            <a:ext cx="3036440" cy="13284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6FF7E8-054C-CB4A-B5B0-654CF8C6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65873" cy="108715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Sampling frame – 63 one-km </a:t>
            </a:r>
            <a:r>
              <a:rPr lang="en-US" sz="40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sq</a:t>
            </a:r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quadrats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F3D66B-F2D8-7846-9DEE-5884ADCCD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620" t="11508" r="3311" b="8814"/>
          <a:stretch/>
        </p:blipFill>
        <p:spPr>
          <a:xfrm>
            <a:off x="838200" y="1568551"/>
            <a:ext cx="6421574" cy="3882812"/>
          </a:xfrm>
          <a:ln w="12700"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092435-76D7-DC4B-923A-6F95AE4BBB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55" t="9242" r="4176" b="11935"/>
          <a:stretch/>
        </p:blipFill>
        <p:spPr>
          <a:xfrm>
            <a:off x="7564940" y="1549501"/>
            <a:ext cx="3907642" cy="445321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E80FD1-1466-F54A-A33D-5541C3A6741C}"/>
              </a:ext>
            </a:extLst>
          </p:cNvPr>
          <p:cNvSpPr txBox="1"/>
          <p:nvPr/>
        </p:nvSpPr>
        <p:spPr>
          <a:xfrm>
            <a:off x="5945841" y="5529532"/>
            <a:ext cx="21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Kinshasa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22A94-B8B9-7A47-82E4-35BAF2E0C1B3}"/>
              </a:ext>
            </a:extLst>
          </p:cNvPr>
          <p:cNvSpPr txBox="1"/>
          <p:nvPr/>
        </p:nvSpPr>
        <p:spPr>
          <a:xfrm>
            <a:off x="10077450" y="6067133"/>
            <a:ext cx="21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Brazzaville</a:t>
            </a:r>
          </a:p>
        </p:txBody>
      </p:sp>
    </p:spTree>
    <p:extLst>
      <p:ext uri="{BB962C8B-B14F-4D97-AF65-F5344CB8AC3E}">
        <p14:creationId xmlns:p14="http://schemas.microsoft.com/office/powerpoint/2010/main" val="329492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9698D7-0E84-3046-B869-B3099B986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09" t="11913"/>
          <a:stretch/>
        </p:blipFill>
        <p:spPr>
          <a:xfrm>
            <a:off x="17266" y="5529532"/>
            <a:ext cx="3036440" cy="13284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6FF7E8-054C-CB4A-B5B0-654CF8C6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68000" cy="108715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Survey 1 –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9829D-9385-2044-BC2C-1870A4570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6400"/>
            <a:ext cx="5063836" cy="3853132"/>
          </a:xfrm>
        </p:spPr>
        <p:txBody>
          <a:bodyPr>
            <a:normAutofit/>
          </a:bodyPr>
          <a:lstStyle/>
          <a:p>
            <a:pPr lvl="0"/>
            <a:r>
              <a:rPr lang="en-GB" dirty="0">
                <a:solidFill>
                  <a:schemeClr val="bg1"/>
                </a:solidFill>
              </a:rPr>
              <a:t>Protein outlets and public gathering points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May 2017 – January 2018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Mobile navigation app OsmAnd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Data collected in KoBoCollect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2071 POI mapped in Brazzaville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8197 POI mapped in Kinshasa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59907C-CD91-2849-8545-7F6F951E79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0" b="6685"/>
          <a:stretch/>
        </p:blipFill>
        <p:spPr bwMode="auto">
          <a:xfrm>
            <a:off x="6172200" y="1452282"/>
            <a:ext cx="4919901" cy="4291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F7E2F1-15A1-C742-9F53-2149078674E4}"/>
              </a:ext>
            </a:extLst>
          </p:cNvPr>
          <p:cNvSpPr txBox="1"/>
          <p:nvPr/>
        </p:nvSpPr>
        <p:spPr>
          <a:xfrm>
            <a:off x="6172200" y="5786686"/>
            <a:ext cx="4919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Density of protein selling outlets </a:t>
            </a:r>
          </a:p>
        </p:txBody>
      </p:sp>
    </p:spTree>
    <p:extLst>
      <p:ext uri="{BB962C8B-B14F-4D97-AF65-F5344CB8AC3E}">
        <p14:creationId xmlns:p14="http://schemas.microsoft.com/office/powerpoint/2010/main" val="1198985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9698D7-0E84-3046-B869-B3099B986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9" t="11913"/>
          <a:stretch/>
        </p:blipFill>
        <p:spPr>
          <a:xfrm>
            <a:off x="17266" y="5529532"/>
            <a:ext cx="3036440" cy="1328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97CF64-F30B-1341-A7BD-388F02DAE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" r="34172"/>
          <a:stretch/>
        </p:blipFill>
        <p:spPr>
          <a:xfrm>
            <a:off x="4320775" y="1746496"/>
            <a:ext cx="3464122" cy="344064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5D6C10-6A28-9545-953B-CB1E67EDBC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311"/>
          <a:stretch/>
        </p:blipFill>
        <p:spPr>
          <a:xfrm>
            <a:off x="8154922" y="1746496"/>
            <a:ext cx="3464122" cy="344064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8FACCA-7CAB-E943-BF5D-28BE349DA5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506"/>
          <a:stretch/>
        </p:blipFill>
        <p:spPr>
          <a:xfrm>
            <a:off x="483457" y="1746496"/>
            <a:ext cx="3467293" cy="344064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F7ADC3A-CD2E-1E4A-B558-C1107658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68000" cy="108715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Survey 2 – quadrat </a:t>
            </a:r>
            <a:r>
              <a:rPr lang="en-GB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characterisation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645C1F-6051-4349-B854-8712277518D2}"/>
              </a:ext>
            </a:extLst>
          </p:cNvPr>
          <p:cNvSpPr/>
          <p:nvPr/>
        </p:nvSpPr>
        <p:spPr>
          <a:xfrm>
            <a:off x="5162130" y="5529532"/>
            <a:ext cx="6583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population density, wealth and accessibility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16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9698D7-0E84-3046-B869-B3099B986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9" t="11913"/>
          <a:stretch/>
        </p:blipFill>
        <p:spPr>
          <a:xfrm>
            <a:off x="17266" y="5529532"/>
            <a:ext cx="3036440" cy="13284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6FF7E8-054C-CB4A-B5B0-654CF8C6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15282" cy="108715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Survey 3 - consumer survey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37D3CD-0631-714C-A9F1-B76D617E5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62049"/>
            <a:ext cx="5762106" cy="3906981"/>
          </a:xfrm>
        </p:spPr>
        <p:txBody>
          <a:bodyPr>
            <a:normAutofit/>
          </a:bodyPr>
          <a:lstStyle/>
          <a:p>
            <a:pPr lvl="0"/>
            <a:r>
              <a:rPr lang="en-GB" dirty="0">
                <a:solidFill>
                  <a:schemeClr val="bg1"/>
                </a:solidFill>
              </a:rPr>
              <a:t>December 2017 and June 2018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Timed street-intercept approach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Two assistants, one day, one quadrat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605 interviews in Brazzaville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556 interviews in Kinshasa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Total sample – 1382 (</a:t>
            </a:r>
            <a:r>
              <a:rPr lang="en-GB" dirty="0" err="1">
                <a:solidFill>
                  <a:schemeClr val="bg1"/>
                </a:solidFill>
              </a:rPr>
              <a:t>inc.</a:t>
            </a:r>
            <a:r>
              <a:rPr lang="en-GB" dirty="0">
                <a:solidFill>
                  <a:schemeClr val="bg1"/>
                </a:solidFill>
              </a:rPr>
              <a:t> PNR)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D28B851-FFD7-0F4B-BF83-429A276D57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1984530"/>
              </p:ext>
            </p:extLst>
          </p:nvPr>
        </p:nvGraphicFramePr>
        <p:xfrm>
          <a:off x="7176125" y="2084050"/>
          <a:ext cx="3713548" cy="2554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45753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9698D7-0E84-3046-B869-B3099B986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9" t="11913"/>
          <a:stretch/>
        </p:blipFill>
        <p:spPr>
          <a:xfrm>
            <a:off x="17266" y="5529532"/>
            <a:ext cx="3036440" cy="13284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6FF7E8-054C-CB4A-B5B0-654CF8C6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15282" cy="108715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Survey 4 – restaurant survey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37D3CD-0631-714C-A9F1-B76D617E5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62049"/>
            <a:ext cx="5762106" cy="3906981"/>
          </a:xfrm>
        </p:spPr>
        <p:txBody>
          <a:bodyPr>
            <a:normAutofit/>
          </a:bodyPr>
          <a:lstStyle/>
          <a:p>
            <a:pPr lvl="0"/>
            <a:r>
              <a:rPr lang="en-GB" dirty="0">
                <a:solidFill>
                  <a:schemeClr val="bg1"/>
                </a:solidFill>
              </a:rPr>
              <a:t>September – October 2018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All restaurants in 50% of quadrats revisited (n=388)</a:t>
            </a:r>
          </a:p>
          <a:p>
            <a:r>
              <a:rPr lang="en-GB" dirty="0">
                <a:solidFill>
                  <a:schemeClr val="bg1"/>
                </a:solidFill>
              </a:rPr>
              <a:t>Observation + interviews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86 interviews in Brazzaville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131 interviews in Kinshasa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CDAC65-657F-8E4A-8E84-724EAAB7A2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4" t="10546" r="27782" b="18546"/>
          <a:stretch/>
        </p:blipFill>
        <p:spPr>
          <a:xfrm>
            <a:off x="6762686" y="1754120"/>
            <a:ext cx="4743514" cy="414791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BC9D33-5557-8140-ADD6-3C786BEFBCBD}"/>
              </a:ext>
            </a:extLst>
          </p:cNvPr>
          <p:cNvSpPr txBox="1"/>
          <p:nvPr/>
        </p:nvSpPr>
        <p:spPr>
          <a:xfrm>
            <a:off x="6674492" y="5951910"/>
            <a:ext cx="4919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Restaurants in quadrat #35</a:t>
            </a:r>
          </a:p>
        </p:txBody>
      </p:sp>
    </p:spTree>
    <p:extLst>
      <p:ext uri="{BB962C8B-B14F-4D97-AF65-F5344CB8AC3E}">
        <p14:creationId xmlns:p14="http://schemas.microsoft.com/office/powerpoint/2010/main" val="3072896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9698D7-0E84-3046-B869-B3099B986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9" t="11913"/>
          <a:stretch/>
        </p:blipFill>
        <p:spPr>
          <a:xfrm>
            <a:off x="17266" y="5529532"/>
            <a:ext cx="3036440" cy="13284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6FF7E8-054C-CB4A-B5B0-654CF8C6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15282" cy="108715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Survey 5 – market survey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37D3CD-0631-714C-A9F1-B76D617E5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66543"/>
            <a:ext cx="5762106" cy="3200401"/>
          </a:xfrm>
        </p:spPr>
        <p:txBody>
          <a:bodyPr>
            <a:normAutofit/>
          </a:bodyPr>
          <a:lstStyle/>
          <a:p>
            <a:pPr lvl="0"/>
            <a:r>
              <a:rPr lang="en-GB" dirty="0">
                <a:solidFill>
                  <a:schemeClr val="bg1"/>
                </a:solidFill>
              </a:rPr>
              <a:t>September – October 2018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All markets revisited (n=56)</a:t>
            </a:r>
          </a:p>
          <a:p>
            <a:r>
              <a:rPr lang="en-GB" dirty="0">
                <a:solidFill>
                  <a:schemeClr val="bg1"/>
                </a:solidFill>
              </a:rPr>
              <a:t>Observation</a:t>
            </a:r>
          </a:p>
          <a:p>
            <a:r>
              <a:rPr lang="en-GB" dirty="0">
                <a:solidFill>
                  <a:schemeClr val="bg1"/>
                </a:solidFill>
              </a:rPr>
              <a:t>Presence/absence of bushmeat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CDAC65-657F-8E4A-8E84-724EAAB7A2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321"/>
          <a:stretch/>
        </p:blipFill>
        <p:spPr>
          <a:xfrm>
            <a:off x="6266817" y="1452282"/>
            <a:ext cx="5520128" cy="487528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11039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9698D7-0E84-3046-B869-B3099B986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9" t="11913"/>
          <a:stretch/>
        </p:blipFill>
        <p:spPr>
          <a:xfrm>
            <a:off x="17266" y="5529532"/>
            <a:ext cx="3036440" cy="13284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6FF7E8-054C-CB4A-B5B0-654CF8C6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15282" cy="108715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 context: most important proteins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6DD324D-325A-7C44-B24A-AA3496C3D8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4619695"/>
              </p:ext>
            </p:extLst>
          </p:nvPr>
        </p:nvGraphicFramePr>
        <p:xfrm>
          <a:off x="838200" y="1825625"/>
          <a:ext cx="10515600" cy="2286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15931418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62381889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2301816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Pointe Noire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Kinshasa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Brazzaville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292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1. Fish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1. Fish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1. Fish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59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2. Eggs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2. Beans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2. Poultry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4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3. Poultry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 Eggs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 Eggs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741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4. Beans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4. Poultry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4. Beans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01702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E696092-D451-6546-8710-FECBFAC26754}"/>
              </a:ext>
            </a:extLst>
          </p:cNvPr>
          <p:cNvSpPr txBox="1"/>
          <p:nvPr/>
        </p:nvSpPr>
        <p:spPr>
          <a:xfrm>
            <a:off x="3053707" y="4424613"/>
            <a:ext cx="8300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Bushmeat is </a:t>
            </a:r>
            <a:r>
              <a:rPr lang="en-US" sz="2400" b="1" u="sng" dirty="0">
                <a:solidFill>
                  <a:schemeClr val="bg1"/>
                </a:solidFill>
              </a:rPr>
              <a:t>not</a:t>
            </a:r>
            <a:r>
              <a:rPr lang="en-US" sz="2400" dirty="0">
                <a:solidFill>
                  <a:schemeClr val="bg1"/>
                </a:solidFill>
              </a:rPr>
              <a:t> important for food security in the cities studied  </a:t>
            </a:r>
          </a:p>
        </p:txBody>
      </p:sp>
    </p:spTree>
    <p:extLst>
      <p:ext uri="{BB962C8B-B14F-4D97-AF65-F5344CB8AC3E}">
        <p14:creationId xmlns:p14="http://schemas.microsoft.com/office/powerpoint/2010/main" val="33007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9698D7-0E84-3046-B869-B3099B986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9" t="11913"/>
          <a:stretch/>
        </p:blipFill>
        <p:spPr>
          <a:xfrm>
            <a:off x="17266" y="5529532"/>
            <a:ext cx="3036440" cy="13284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6FF7E8-054C-CB4A-B5B0-654CF8C6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15282" cy="108715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‘Occasional’ proteins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6DD324D-325A-7C44-B24A-AA3496C3D8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7487091"/>
              </p:ext>
            </p:extLst>
          </p:nvPr>
        </p:nvGraphicFramePr>
        <p:xfrm>
          <a:off x="838200" y="1825625"/>
          <a:ext cx="10515600" cy="2286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15931418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62381889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2301816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Pointe Noire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Kinshasa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Brazzaville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292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1. Beef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1. Beef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1. Bushmeat 63%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59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2. Pork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2. Goat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2. Beef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4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3. Bushmeat 35%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3. Bushmeat 41%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 Pork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741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4. Pork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01702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E696092-D451-6546-8710-FECBFAC26754}"/>
              </a:ext>
            </a:extLst>
          </p:cNvPr>
          <p:cNvSpPr txBox="1"/>
          <p:nvPr/>
        </p:nvSpPr>
        <p:spPr>
          <a:xfrm>
            <a:off x="1706880" y="4302693"/>
            <a:ext cx="9646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 Respondents ate these proteins at least once per quarter  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EA525690-30B8-B249-96A7-6864EA4171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775183"/>
              </p:ext>
            </p:extLst>
          </p:nvPr>
        </p:nvGraphicFramePr>
        <p:xfrm>
          <a:off x="838200" y="4970665"/>
          <a:ext cx="10515600" cy="55886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15931418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62381889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230181620"/>
                    </a:ext>
                  </a:extLst>
                </a:gridCol>
              </a:tblGrid>
              <a:tr h="558867">
                <a:tc>
                  <a:txBody>
                    <a:bodyPr/>
                    <a:lstStyle/>
                    <a:p>
                      <a:r>
                        <a:rPr lang="en-US" sz="2400" dirty="0"/>
                        <a:t>350,000 people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5,330,000 people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1,260,000 people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292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187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9698D7-0E84-3046-B869-B3099B986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9" t="11913"/>
          <a:stretch/>
        </p:blipFill>
        <p:spPr>
          <a:xfrm>
            <a:off x="17266" y="5529532"/>
            <a:ext cx="3036440" cy="13284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6FF7E8-054C-CB4A-B5B0-654CF8C6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15282" cy="108715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Restaurants selling bushmeat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6DD324D-325A-7C44-B24A-AA3496C3D8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179744"/>
              </p:ext>
            </p:extLst>
          </p:nvPr>
        </p:nvGraphicFramePr>
        <p:xfrm>
          <a:off x="838200" y="1825625"/>
          <a:ext cx="10515603" cy="21945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868424">
                  <a:extLst>
                    <a:ext uri="{9D8B030D-6E8A-4147-A177-3AD203B41FA5}">
                      <a16:colId xmlns:a16="http://schemas.microsoft.com/office/drawing/2014/main" val="1159314183"/>
                    </a:ext>
                  </a:extLst>
                </a:gridCol>
                <a:gridCol w="1335024">
                  <a:extLst>
                    <a:ext uri="{9D8B030D-6E8A-4147-A177-3AD203B41FA5}">
                      <a16:colId xmlns:a16="http://schemas.microsoft.com/office/drawing/2014/main" val="2623818897"/>
                    </a:ext>
                  </a:extLst>
                </a:gridCol>
                <a:gridCol w="1225296">
                  <a:extLst>
                    <a:ext uri="{9D8B030D-6E8A-4147-A177-3AD203B41FA5}">
                      <a16:colId xmlns:a16="http://schemas.microsoft.com/office/drawing/2014/main" val="223018162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59046012"/>
                    </a:ext>
                  </a:extLst>
                </a:gridCol>
                <a:gridCol w="1682496">
                  <a:extLst>
                    <a:ext uri="{9D8B030D-6E8A-4147-A177-3AD203B41FA5}">
                      <a16:colId xmlns:a16="http://schemas.microsoft.com/office/drawing/2014/main" val="940359470"/>
                    </a:ext>
                  </a:extLst>
                </a:gridCol>
                <a:gridCol w="1240657">
                  <a:extLst>
                    <a:ext uri="{9D8B030D-6E8A-4147-A177-3AD203B41FA5}">
                      <a16:colId xmlns:a16="http://schemas.microsoft.com/office/drawing/2014/main" val="1722463339"/>
                    </a:ext>
                  </a:extLst>
                </a:gridCol>
                <a:gridCol w="896053">
                  <a:extLst>
                    <a:ext uri="{9D8B030D-6E8A-4147-A177-3AD203B41FA5}">
                      <a16:colId xmlns:a16="http://schemas.microsoft.com/office/drawing/2014/main" val="559461826"/>
                    </a:ext>
                  </a:extLst>
                </a:gridCol>
                <a:gridCol w="896053">
                  <a:extLst>
                    <a:ext uri="{9D8B030D-6E8A-4147-A177-3AD203B41FA5}">
                      <a16:colId xmlns:a16="http://schemas.microsoft.com/office/drawing/2014/main" val="41778369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Restaurant type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Everyday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Weekly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Monthly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Infrequent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Never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Total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292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International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40%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59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Formal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50%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4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Informal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165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36%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74118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E696092-D451-6546-8710-FECBFAC26754}"/>
              </a:ext>
            </a:extLst>
          </p:cNvPr>
          <p:cNvSpPr txBox="1"/>
          <p:nvPr/>
        </p:nvSpPr>
        <p:spPr>
          <a:xfrm>
            <a:off x="3053707" y="4424613"/>
            <a:ext cx="8300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76 out of 198 restaurants (38%) overtly sold bushmeat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41% in Brazzaville and 37% in Kinshasa </a:t>
            </a:r>
          </a:p>
        </p:txBody>
      </p:sp>
    </p:spTree>
    <p:extLst>
      <p:ext uri="{BB962C8B-B14F-4D97-AF65-F5344CB8AC3E}">
        <p14:creationId xmlns:p14="http://schemas.microsoft.com/office/powerpoint/2010/main" val="2318581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9698D7-0E84-3046-B869-B3099B986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9" t="11913"/>
          <a:stretch/>
        </p:blipFill>
        <p:spPr>
          <a:xfrm>
            <a:off x="17266" y="5529532"/>
            <a:ext cx="3036440" cy="13284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6FF7E8-054C-CB4A-B5B0-654CF8C6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6600" cy="108715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Learning from and scaling up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B739EE70-094A-204F-BA0C-903EF1E21BF2}"/>
              </a:ext>
            </a:extLst>
          </p:cNvPr>
          <p:cNvSpPr/>
          <p:nvPr/>
        </p:nvSpPr>
        <p:spPr>
          <a:xfrm rot="16200000">
            <a:off x="4130204" y="1076059"/>
            <a:ext cx="2676698" cy="4829695"/>
          </a:xfrm>
          <a:prstGeom prst="triangle">
            <a:avLst/>
          </a:prstGeom>
          <a:solidFill>
            <a:srgbClr val="00B2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6BE185-23B9-4C44-83A6-B6EA7821126C}"/>
              </a:ext>
            </a:extLst>
          </p:cNvPr>
          <p:cNvSpPr txBox="1"/>
          <p:nvPr/>
        </p:nvSpPr>
        <p:spPr>
          <a:xfrm>
            <a:off x="615142" y="3075406"/>
            <a:ext cx="2571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Pointe Noire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Pop. 1,000,000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0FE863-B67C-4E44-81EA-731624621537}"/>
              </a:ext>
            </a:extLst>
          </p:cNvPr>
          <p:cNvSpPr txBox="1"/>
          <p:nvPr/>
        </p:nvSpPr>
        <p:spPr>
          <a:xfrm>
            <a:off x="8315504" y="3075406"/>
            <a:ext cx="3543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Brazzaville and Kinshasa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Pop. 15,000,000</a:t>
            </a:r>
          </a:p>
        </p:txBody>
      </p:sp>
    </p:spTree>
    <p:extLst>
      <p:ext uri="{BB962C8B-B14F-4D97-AF65-F5344CB8AC3E}">
        <p14:creationId xmlns:p14="http://schemas.microsoft.com/office/powerpoint/2010/main" val="3885139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9698D7-0E84-3046-B869-B3099B986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9" t="11913"/>
          <a:stretch/>
        </p:blipFill>
        <p:spPr>
          <a:xfrm>
            <a:off x="17266" y="5529532"/>
            <a:ext cx="3036440" cy="13284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6FF7E8-054C-CB4A-B5B0-654CF8C6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68000" cy="108715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Formative research – bushmeat consumers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9829D-9385-2044-BC2C-1870A4570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9404"/>
            <a:ext cx="5728855" cy="3853132"/>
          </a:xfrm>
        </p:spPr>
        <p:txBody>
          <a:bodyPr>
            <a:normAutofit lnSpcReduction="10000"/>
          </a:bodyPr>
          <a:lstStyle/>
          <a:p>
            <a:pPr lvl="0"/>
            <a:r>
              <a:rPr lang="en-GB" dirty="0">
                <a:solidFill>
                  <a:schemeClr val="bg1"/>
                </a:solidFill>
              </a:rPr>
              <a:t>Characterisation of frequent bushmeat consumers</a:t>
            </a:r>
          </a:p>
          <a:p>
            <a:pPr lvl="0"/>
            <a:endParaRPr lang="en-GB" sz="800" dirty="0">
              <a:solidFill>
                <a:schemeClr val="bg1"/>
              </a:solidFill>
            </a:endParaRPr>
          </a:p>
          <a:p>
            <a:pPr lvl="0"/>
            <a:r>
              <a:rPr lang="en-GB" dirty="0">
                <a:solidFill>
                  <a:schemeClr val="bg1"/>
                </a:solidFill>
              </a:rPr>
              <a:t>Motives for and against consuming bushmeat</a:t>
            </a:r>
            <a:r>
              <a:rPr lang="en-GB" dirty="0">
                <a:solidFill>
                  <a:schemeClr val="bg1"/>
                </a:solidFill>
                <a:effectLst/>
              </a:rPr>
              <a:t> </a:t>
            </a:r>
          </a:p>
          <a:p>
            <a:pPr lvl="0"/>
            <a:endParaRPr lang="en-GB" sz="800" dirty="0">
              <a:solidFill>
                <a:schemeClr val="bg1"/>
              </a:solidFill>
              <a:effectLst/>
            </a:endParaRPr>
          </a:p>
          <a:p>
            <a:r>
              <a:rPr lang="en-GB" dirty="0">
                <a:solidFill>
                  <a:schemeClr val="bg1"/>
                </a:solidFill>
              </a:rPr>
              <a:t>Situational and social context of bushmeat consumption</a:t>
            </a:r>
          </a:p>
          <a:p>
            <a:endParaRPr lang="en-GB" sz="800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Species preferences</a:t>
            </a:r>
          </a:p>
        </p:txBody>
      </p:sp>
      <p:pic>
        <p:nvPicPr>
          <p:cNvPr id="7" name="Picture 2" descr="Man with mustache avatar">
            <a:extLst>
              <a:ext uri="{FF2B5EF4-FFF2-40B4-BE49-F238E27FC236}">
                <a16:creationId xmlns:a16="http://schemas.microsoft.com/office/drawing/2014/main" id="{ADE1C369-8791-5D45-B561-4C5D78AA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985" y="1442611"/>
            <a:ext cx="1573244" cy="157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ale avatar">
            <a:extLst>
              <a:ext uri="{FF2B5EF4-FFF2-40B4-BE49-F238E27FC236}">
                <a16:creationId xmlns:a16="http://schemas.microsoft.com/office/drawing/2014/main" id="{21819FD1-7238-DF4A-BD37-586683F2D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891" y="3817054"/>
            <a:ext cx="1578371" cy="157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Woman avatar">
            <a:extLst>
              <a:ext uri="{FF2B5EF4-FFF2-40B4-BE49-F238E27FC236}">
                <a16:creationId xmlns:a16="http://schemas.microsoft.com/office/drawing/2014/main" id="{7CD0EAF2-4675-2D40-A0B5-266239FD2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186" y="2214660"/>
            <a:ext cx="1602392" cy="1602394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5487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9698D7-0E84-3046-B869-B3099B986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9" t="11913"/>
          <a:stretch/>
        </p:blipFill>
        <p:spPr>
          <a:xfrm>
            <a:off x="17266" y="5529532"/>
            <a:ext cx="3036440" cy="13284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6FF7E8-054C-CB4A-B5B0-654CF8C6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68000" cy="108715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Formative research – bushmeat suppliers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9829D-9385-2044-BC2C-1870A4570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6400"/>
            <a:ext cx="5545975" cy="385313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Characterisation of restaurants overtly selling bushmeat</a:t>
            </a:r>
          </a:p>
          <a:p>
            <a:endParaRPr lang="en-GB" sz="800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Location and clustering of bushmeat-selling restaurants and markets</a:t>
            </a:r>
          </a:p>
          <a:p>
            <a:endParaRPr lang="en-GB" sz="800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Motives for and against trading and selling bushmeat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259E90-BF79-0E48-9281-FCDA6AFA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868" y="2042160"/>
            <a:ext cx="4866332" cy="312835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01605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19" y="1419230"/>
            <a:ext cx="3015916" cy="40138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0" t="30819" r="38126" b="31777"/>
          <a:stretch/>
        </p:blipFill>
        <p:spPr>
          <a:xfrm rot="5400000">
            <a:off x="9058085" y="1864268"/>
            <a:ext cx="3395381" cy="25714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F1C07314-D5CB-B245-A746-46BED7F03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9229" y="2683343"/>
            <a:ext cx="6590447" cy="370407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E3273F0-25BC-1842-BBC0-6615807CD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68000" cy="108715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WCS Urban Bushmeat Project team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C9684C-6F15-DD43-83DA-EE4C8DD6D3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09" t="11913"/>
          <a:stretch/>
        </p:blipFill>
        <p:spPr>
          <a:xfrm>
            <a:off x="17266" y="5529532"/>
            <a:ext cx="3036440" cy="132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51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9208907-32DA-0C4F-B327-5A5FA9318485}"/>
              </a:ext>
            </a:extLst>
          </p:cNvPr>
          <p:cNvSpPr/>
          <p:nvPr/>
        </p:nvSpPr>
        <p:spPr>
          <a:xfrm>
            <a:off x="1340046" y="1532965"/>
            <a:ext cx="9520518" cy="3899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4B7FC3-0865-414E-855C-DE7989EFB2E2}"/>
              </a:ext>
            </a:extLst>
          </p:cNvPr>
          <p:cNvGrpSpPr>
            <a:grpSpLocks noChangeAspect="1"/>
          </p:cNvGrpSpPr>
          <p:nvPr/>
        </p:nvGrpSpPr>
        <p:grpSpPr>
          <a:xfrm>
            <a:off x="1673282" y="2070850"/>
            <a:ext cx="8973761" cy="1370161"/>
            <a:chOff x="0" y="0"/>
            <a:chExt cx="10924412" cy="16679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0C6164-2C32-9848-9EEE-C9079B90B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48933" y="0"/>
              <a:ext cx="1361786" cy="162117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56D2AD7-09D1-A149-AE41-BC86FCA52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25" t="7168" r="8630" b="9529"/>
            <a:stretch/>
          </p:blipFill>
          <p:spPr>
            <a:xfrm>
              <a:off x="8266162" y="0"/>
              <a:ext cx="2658250" cy="162117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96AFF5-2032-F440-85E4-138EB8E45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72" r="2415"/>
            <a:stretch/>
          </p:blipFill>
          <p:spPr>
            <a:xfrm>
              <a:off x="6021147" y="0"/>
              <a:ext cx="1693334" cy="166793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7805275-730E-134D-866F-86E240F14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65" r="3748"/>
            <a:stretch/>
          </p:blipFill>
          <p:spPr>
            <a:xfrm>
              <a:off x="0" y="4041"/>
              <a:ext cx="1497252" cy="16171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2467D1-A931-744B-80F7-8F6D943F9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115" t="8286" r="10407" b="8068"/>
            <a:stretch/>
          </p:blipFill>
          <p:spPr>
            <a:xfrm>
              <a:off x="3962400" y="0"/>
              <a:ext cx="1507066" cy="1667933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D0AFCD8-A59B-3747-906C-1181602698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865"/>
          <a:stretch/>
        </p:blipFill>
        <p:spPr>
          <a:xfrm>
            <a:off x="1379070" y="3869221"/>
            <a:ext cx="3549090" cy="1125471"/>
          </a:xfrm>
          <a:prstGeom prst="rect">
            <a:avLst/>
          </a:prstGeom>
        </p:spPr>
      </p:pic>
      <p:pic>
        <p:nvPicPr>
          <p:cNvPr id="1028" name="Picture 4" descr="https://lh5.googleusercontent.com/gG33QlMD4Yx0xzFUf8EAckmnJcbQ1EipmMcD-G32tB-r8xYHoMZ5bM0HXAxNYhWog5KkVgvXfCn-XCeAqhlYCWNZf126QGHAHxBCV7QWXW-AF6E1LGboWtA4DP8vHhP0NeEIrXx3CFpCTxlZRQ">
            <a:extLst>
              <a:ext uri="{FF2B5EF4-FFF2-40B4-BE49-F238E27FC236}">
                <a16:creationId xmlns:a16="http://schemas.microsoft.com/office/drawing/2014/main" id="{9151D1D0-9B47-904E-A155-F75F1E994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184" y="3788539"/>
            <a:ext cx="3839322" cy="149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191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02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9698D7-0E84-3046-B869-B3099B986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9" t="11913"/>
          <a:stretch/>
        </p:blipFill>
        <p:spPr>
          <a:xfrm>
            <a:off x="17266" y="5529532"/>
            <a:ext cx="3036440" cy="13284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6FF7E8-054C-CB4A-B5B0-654CF8C6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6600" cy="108715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Urban demand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2EF7BE-F5DD-7B4A-9F5C-B8F648F80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13" t="20683" r="49694" b="1360"/>
          <a:stretch/>
        </p:blipFill>
        <p:spPr>
          <a:xfrm>
            <a:off x="838200" y="1995678"/>
            <a:ext cx="3193775" cy="299045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27AEA8EA-2A59-E745-9997-C1786B1D4E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776" y="1155383"/>
            <a:ext cx="6265444" cy="466405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AD8287-0F7F-3746-A12E-966782EE1E1B}"/>
              </a:ext>
            </a:extLst>
          </p:cNvPr>
          <p:cNvSpPr txBox="1"/>
          <p:nvPr/>
        </p:nvSpPr>
        <p:spPr>
          <a:xfrm>
            <a:off x="9683006" y="5543393"/>
            <a:ext cx="172469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    Source: FHI 360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0468E4-D3D3-C547-85B5-D744F6F6DA2B}"/>
              </a:ext>
            </a:extLst>
          </p:cNvPr>
          <p:cNvSpPr/>
          <p:nvPr/>
        </p:nvSpPr>
        <p:spPr>
          <a:xfrm>
            <a:off x="5126143" y="5830069"/>
            <a:ext cx="628156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87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516" y="76269"/>
            <a:ext cx="11160968" cy="1325563"/>
          </a:xfrm>
        </p:spPr>
        <p:txBody>
          <a:bodyPr>
            <a:noAutofit/>
          </a:bodyPr>
          <a:lstStyle/>
          <a:p>
            <a:r>
              <a:rPr lang="en-US" dirty="0"/>
              <a:t>Critical role in healthy Congo Basin forests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764" y="2788571"/>
            <a:ext cx="3776472" cy="242544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540" y="1340655"/>
            <a:ext cx="9632460" cy="55053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6551" y="6581002"/>
            <a:ext cx="1014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 Hogg, WCS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622446-D382-C643-93CD-3DBC0F26832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96600" cy="1087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Central Africa’s wildlife is disappearing</a:t>
            </a:r>
          </a:p>
        </p:txBody>
      </p:sp>
    </p:spTree>
    <p:extLst>
      <p:ext uri="{BB962C8B-B14F-4D97-AF65-F5344CB8AC3E}">
        <p14:creationId xmlns:p14="http://schemas.microsoft.com/office/powerpoint/2010/main" val="1224810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516" y="76269"/>
            <a:ext cx="11160968" cy="1325563"/>
          </a:xfrm>
        </p:spPr>
        <p:txBody>
          <a:bodyPr>
            <a:noAutofit/>
          </a:bodyPr>
          <a:lstStyle/>
          <a:p>
            <a:r>
              <a:rPr lang="en-US" dirty="0"/>
              <a:t>Critical role in healthy Congo Basin forests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764" y="2788571"/>
            <a:ext cx="3776472" cy="242544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7261" r="13800" b="15586"/>
          <a:stretch/>
        </p:blipFill>
        <p:spPr>
          <a:xfrm>
            <a:off x="1682497" y="1401832"/>
            <a:ext cx="10509504" cy="54537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622446-D382-C643-93CD-3DBC0F26832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96600" cy="1087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Central Africa’s wildlife is disappearing</a:t>
            </a:r>
          </a:p>
        </p:txBody>
      </p:sp>
    </p:spTree>
    <p:extLst>
      <p:ext uri="{BB962C8B-B14F-4D97-AF65-F5344CB8AC3E}">
        <p14:creationId xmlns:p14="http://schemas.microsoft.com/office/powerpoint/2010/main" val="1671693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A6FF7E8-054C-CB4A-B5B0-654CF8C6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6600" cy="108715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Urban demand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DFACF-4E4B-B941-B677-14374B72F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43" y="0"/>
            <a:ext cx="10969714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55FF99C-684A-224C-A3E4-DC71F768C418}"/>
              </a:ext>
            </a:extLst>
          </p:cNvPr>
          <p:cNvSpPr/>
          <p:nvPr/>
        </p:nvSpPr>
        <p:spPr>
          <a:xfrm>
            <a:off x="3614738" y="-1"/>
            <a:ext cx="671512" cy="100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0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2E088A3-31A6-EB49-B327-17A21B602CA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3603972"/>
              </p:ext>
            </p:extLst>
          </p:nvPr>
        </p:nvGraphicFramePr>
        <p:xfrm>
          <a:off x="1429871" y="1622880"/>
          <a:ext cx="9220200" cy="382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48FE3A0-9203-364D-BF55-B73F6763524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09" t="11913"/>
          <a:stretch/>
        </p:blipFill>
        <p:spPr>
          <a:xfrm>
            <a:off x="17266" y="5529532"/>
            <a:ext cx="3036440" cy="132846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FE7F74D-C417-4743-999D-19C7EDF2A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15282" cy="108715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Three strands of research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3B64D-ECF2-194F-BE47-600AB6DCC54F}"/>
              </a:ext>
            </a:extLst>
          </p:cNvPr>
          <p:cNvSpPr txBox="1"/>
          <p:nvPr/>
        </p:nvSpPr>
        <p:spPr>
          <a:xfrm>
            <a:off x="6438900" y="5875006"/>
            <a:ext cx="497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Evidence-informed interventions</a:t>
            </a:r>
          </a:p>
        </p:txBody>
      </p:sp>
    </p:spTree>
    <p:extLst>
      <p:ext uri="{BB962C8B-B14F-4D97-AF65-F5344CB8AC3E}">
        <p14:creationId xmlns:p14="http://schemas.microsoft.com/office/powerpoint/2010/main" val="284209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9698D7-0E84-3046-B869-B3099B986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9" t="11913"/>
          <a:stretch/>
        </p:blipFill>
        <p:spPr>
          <a:xfrm>
            <a:off x="17266" y="5529532"/>
            <a:ext cx="3036440" cy="13284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6FF7E8-054C-CB4A-B5B0-654CF8C6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6600" cy="108715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City-wide situation analysis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F3D66B-F2D8-7846-9DEE-5884ADCCD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351" t="13336" r="17446"/>
          <a:stretch/>
        </p:blipFill>
        <p:spPr>
          <a:xfrm>
            <a:off x="7053939" y="1452282"/>
            <a:ext cx="4431479" cy="4568520"/>
          </a:xfrm>
          <a:ln w="12700">
            <a:solidFill>
              <a:schemeClr val="bg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65A91AE-41D0-D34D-9297-35FF90AF5E3A}"/>
              </a:ext>
            </a:extLst>
          </p:cNvPr>
          <p:cNvSpPr txBox="1">
            <a:spLocks/>
          </p:cNvSpPr>
          <p:nvPr/>
        </p:nvSpPr>
        <p:spPr>
          <a:xfrm>
            <a:off x="838200" y="1995055"/>
            <a:ext cx="5612476" cy="3610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Five surveys</a:t>
            </a:r>
          </a:p>
          <a:p>
            <a:r>
              <a:rPr lang="en-GB" dirty="0">
                <a:solidFill>
                  <a:schemeClr val="bg1"/>
                </a:solidFill>
              </a:rPr>
              <a:t>18 months</a:t>
            </a:r>
          </a:p>
          <a:p>
            <a:r>
              <a:rPr lang="en-GB" dirty="0">
                <a:solidFill>
                  <a:schemeClr val="bg1"/>
                </a:solidFill>
              </a:rPr>
              <a:t>May 2017 - October 2018</a:t>
            </a:r>
          </a:p>
          <a:p>
            <a:r>
              <a:rPr lang="en-GB" dirty="0">
                <a:solidFill>
                  <a:schemeClr val="bg1"/>
                </a:solidFill>
              </a:rPr>
              <a:t>Quantitative</a:t>
            </a:r>
          </a:p>
          <a:p>
            <a:r>
              <a:rPr lang="en-GB" dirty="0">
                <a:solidFill>
                  <a:schemeClr val="bg1"/>
                </a:solidFill>
              </a:rPr>
              <a:t>14 Congolese research assistants</a:t>
            </a:r>
          </a:p>
          <a:p>
            <a:r>
              <a:rPr lang="en-GB" dirty="0">
                <a:solidFill>
                  <a:schemeClr val="bg1"/>
                </a:solidFill>
              </a:rPr>
              <a:t>Data analysis ongoing</a:t>
            </a:r>
          </a:p>
        </p:txBody>
      </p:sp>
    </p:spTree>
    <p:extLst>
      <p:ext uri="{BB962C8B-B14F-4D97-AF65-F5344CB8AC3E}">
        <p14:creationId xmlns:p14="http://schemas.microsoft.com/office/powerpoint/2010/main" val="1478505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9698D7-0E84-3046-B869-B3099B986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9" t="11913"/>
          <a:stretch/>
        </p:blipFill>
        <p:spPr>
          <a:xfrm>
            <a:off x="17266" y="5529532"/>
            <a:ext cx="3036440" cy="13284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6FF7E8-054C-CB4A-B5B0-654CF8C6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6600" cy="108715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Problem definition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F3D66B-F2D8-7846-9DEE-5884ADCCD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37" r="3803" b="59410"/>
          <a:stretch/>
        </p:blipFill>
        <p:spPr>
          <a:xfrm>
            <a:off x="6074252" y="1225851"/>
            <a:ext cx="5660548" cy="4379881"/>
          </a:xfrm>
          <a:ln w="12700">
            <a:solidFill>
              <a:schemeClr val="bg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65A91AE-41D0-D34D-9297-35FF90AF5E3A}"/>
              </a:ext>
            </a:extLst>
          </p:cNvPr>
          <p:cNvSpPr txBox="1">
            <a:spLocks/>
          </p:cNvSpPr>
          <p:nvPr/>
        </p:nvSpPr>
        <p:spPr>
          <a:xfrm>
            <a:off x="838200" y="1528482"/>
            <a:ext cx="5080463" cy="407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1200" b="1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200" b="1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Prevalence and frequency of bushmeat consumption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Proportion of restaurants and markets overtly selling bushmeat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515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2972</TotalTime>
  <Words>707</Words>
  <Application>Microsoft Office PowerPoint</Application>
  <PresentationFormat>Widescreen</PresentationFormat>
  <Paragraphs>181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Futura Medium</vt:lpstr>
      <vt:lpstr>Times New Roman</vt:lpstr>
      <vt:lpstr>Office Theme</vt:lpstr>
      <vt:lpstr>Building an informed coalition:   Situation analysis in  Kinshasa and Brazzaville</vt:lpstr>
      <vt:lpstr>Learning from and scaling up</vt:lpstr>
      <vt:lpstr>Urban demand</vt:lpstr>
      <vt:lpstr>Critical role in healthy Congo Basin forests</vt:lpstr>
      <vt:lpstr>Critical role in healthy Congo Basin forests</vt:lpstr>
      <vt:lpstr>Urban demand</vt:lpstr>
      <vt:lpstr>Three strands of research</vt:lpstr>
      <vt:lpstr>City-wide situation analysis</vt:lpstr>
      <vt:lpstr>Problem definition</vt:lpstr>
      <vt:lpstr>Contextual analysis</vt:lpstr>
      <vt:lpstr>Sampling frame – 63 one-km sq quadrats</vt:lpstr>
      <vt:lpstr>Survey 1 – mapping</vt:lpstr>
      <vt:lpstr>Survey 2 – quadrat characterisation</vt:lpstr>
      <vt:lpstr>Survey 3 - consumer survey</vt:lpstr>
      <vt:lpstr>Survey 4 – restaurant survey</vt:lpstr>
      <vt:lpstr>Survey 5 – market survey</vt:lpstr>
      <vt:lpstr>The context: most important proteins</vt:lpstr>
      <vt:lpstr>‘Occasional’ proteins</vt:lpstr>
      <vt:lpstr>Restaurants selling bushmeat</vt:lpstr>
      <vt:lpstr>Formative research – bushmeat consumers</vt:lpstr>
      <vt:lpstr>Formative research – bushmeat suppliers</vt:lpstr>
      <vt:lpstr>WCS Urban Bushmeat Project team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Juliet Wright</dc:creator>
  <cp:lastModifiedBy>Robert</cp:lastModifiedBy>
  <cp:revision>82</cp:revision>
  <dcterms:created xsi:type="dcterms:W3CDTF">2018-10-11T21:55:51Z</dcterms:created>
  <dcterms:modified xsi:type="dcterms:W3CDTF">2019-08-13T11:03:41Z</dcterms:modified>
</cp:coreProperties>
</file>